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Lst>
  <p:sldSz cx="9144000" cy="5143500" type="screen16x9"/>
  <p:notesSz cx="6858000" cy="9144000"/>
  <p:embeddedFontLst>
    <p:embeddedFont>
      <p:font typeface="Malgun Gothic" panose="020B0503020000020004" pitchFamily="50" charset="-127"/>
      <p:regular r:id="rId42"/>
      <p:bold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37a957529f_1_2:notes"/>
          <p:cNvSpPr>
            <a:spLocks noGrp="1" noRot="1" noChangeAspect="1"/>
          </p:cNvSpPr>
          <p:nvPr>
            <p:ph type="sldImg" idx="2"/>
          </p:nvPr>
        </p:nvSpPr>
        <p:spPr>
          <a:xfrm>
            <a:off x="-582613" y="0"/>
            <a:ext cx="2665413" cy="15001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g237a957529f_1_2:notes"/>
          <p:cNvSpPr txBox="1">
            <a:spLocks noGrp="1"/>
          </p:cNvSpPr>
          <p:nvPr>
            <p:ph type="body" idx="1"/>
          </p:nvPr>
        </p:nvSpPr>
        <p:spPr>
          <a:xfrm>
            <a:off x="0" y="0"/>
            <a:ext cx="2000100" cy="1500000"/>
          </a:xfrm>
          <a:prstGeom prst="rect">
            <a:avLst/>
          </a:prstGeom>
          <a:noFill/>
          <a:ln>
            <a:noFill/>
          </a:ln>
        </p:spPr>
        <p:txBody>
          <a:bodyPr spcFirstLastPara="1" wrap="square" lIns="55875" tIns="27925" rIns="55875" bIns="27925" anchor="t" anchorCtr="0">
            <a:noAutofit/>
          </a:bodyPr>
          <a:lstStyle/>
          <a:p>
            <a:pPr marL="0" marR="571500" lvl="0" indent="0" algn="l" rtl="0">
              <a:lnSpc>
                <a:spcPct val="115000"/>
              </a:lnSpc>
              <a:spcBef>
                <a:spcPts val="0"/>
              </a:spcBef>
              <a:spcAft>
                <a:spcPts val="0"/>
              </a:spcAft>
              <a:buSzPts val="1100"/>
              <a:buNone/>
            </a:pPr>
            <a:r>
              <a:rPr lang="ko" sz="1200">
                <a:solidFill>
                  <a:schemeClr val="dk1"/>
                </a:solidFill>
                <a:latin typeface="Roboto"/>
                <a:ea typeface="Roboto"/>
                <a:cs typeface="Roboto"/>
                <a:sym typeface="Roboto"/>
              </a:rPr>
              <a:t>10s</a:t>
            </a:r>
            <a:endParaRPr sz="1200">
              <a:solidFill>
                <a:schemeClr val="dk1"/>
              </a:solidFill>
              <a:latin typeface="Roboto"/>
              <a:ea typeface="Roboto"/>
              <a:cs typeface="Roboto"/>
              <a:sym typeface="Roboto"/>
            </a:endParaRPr>
          </a:p>
          <a:p>
            <a:pPr marL="0" marR="571500" lvl="0" indent="0" algn="l" rtl="0">
              <a:lnSpc>
                <a:spcPct val="115000"/>
              </a:lnSpc>
              <a:spcBef>
                <a:spcPts val="0"/>
              </a:spcBef>
              <a:spcAft>
                <a:spcPts val="0"/>
              </a:spcAft>
              <a:buSzPts val="1100"/>
              <a:buNone/>
            </a:pPr>
            <a:r>
              <a:rPr lang="ko" sz="1200">
                <a:solidFill>
                  <a:schemeClr val="dk1"/>
                </a:solidFill>
                <a:latin typeface="Roboto"/>
                <a:ea typeface="Roboto"/>
                <a:cs typeface="Roboto"/>
                <a:sym typeface="Roboto"/>
              </a:rPr>
              <a:t>Hi everyone! Thanks for coming to this talk. I am Sungwon Park from KAIST. </a:t>
            </a:r>
            <a:endParaRPr sz="1200">
              <a:solidFill>
                <a:schemeClr val="dk1"/>
              </a:solidFill>
              <a:latin typeface="Roboto"/>
              <a:ea typeface="Roboto"/>
              <a:cs typeface="Roboto"/>
              <a:sym typeface="Roboto"/>
            </a:endParaRPr>
          </a:p>
          <a:p>
            <a:pPr marL="0" marR="571500" lvl="0" indent="0" algn="l" rtl="0">
              <a:lnSpc>
                <a:spcPct val="115000"/>
              </a:lnSpc>
              <a:spcBef>
                <a:spcPts val="0"/>
              </a:spcBef>
              <a:spcAft>
                <a:spcPts val="0"/>
              </a:spcAft>
              <a:buClr>
                <a:schemeClr val="dk1"/>
              </a:buClr>
              <a:buSzPts val="1100"/>
              <a:buFont typeface="Arial"/>
              <a:buNone/>
            </a:pPr>
            <a:r>
              <a:rPr lang="ko" sz="1200">
                <a:solidFill>
                  <a:schemeClr val="dk1"/>
                </a:solidFill>
                <a:latin typeface="Roboto"/>
                <a:ea typeface="Roboto"/>
                <a:cs typeface="Roboto"/>
                <a:sym typeface="Roboto"/>
              </a:rPr>
              <a:t>Our work is titled, “FedDefender: Client-Side Attack-Tolerant Federated Learning” </a:t>
            </a:r>
            <a:endParaRPr sz="1200">
              <a:solidFill>
                <a:schemeClr val="dk1"/>
              </a:solidFill>
              <a:latin typeface="Roboto"/>
              <a:ea typeface="Roboto"/>
              <a:cs typeface="Roboto"/>
              <a:sym typeface="Roboto"/>
            </a:endParaRPr>
          </a:p>
          <a:p>
            <a:pPr marL="0" marR="571500" lvl="0" indent="0" algn="l" rtl="0">
              <a:lnSpc>
                <a:spcPct val="115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marR="0" lvl="0" indent="0" algn="l" rtl="0">
              <a:spcBef>
                <a:spcPts val="0"/>
              </a:spcBef>
              <a:spcAft>
                <a:spcPts val="0"/>
              </a:spcAft>
              <a:buNone/>
            </a:pPr>
            <a:endParaRPr sz="1200">
              <a:solidFill>
                <a:schemeClr val="dk1"/>
              </a:solidFill>
              <a:latin typeface="Roboto"/>
              <a:ea typeface="Roboto"/>
              <a:cs typeface="Roboto"/>
              <a:sym typeface="Roboto"/>
            </a:endParaRPr>
          </a:p>
        </p:txBody>
      </p:sp>
      <p:sp>
        <p:nvSpPr>
          <p:cNvPr id="54" name="Google Shape;54;g237a957529f_1_2:notes"/>
          <p:cNvSpPr txBox="1">
            <a:spLocks noGrp="1"/>
          </p:cNvSpPr>
          <p:nvPr>
            <p:ph type="sldNum" idx="12"/>
          </p:nvPr>
        </p:nvSpPr>
        <p:spPr>
          <a:xfrm>
            <a:off x="0" y="0"/>
            <a:ext cx="2000100" cy="1500000"/>
          </a:xfrm>
          <a:prstGeom prst="rect">
            <a:avLst/>
          </a:prstGeom>
          <a:noFill/>
          <a:ln>
            <a:noFill/>
          </a:ln>
        </p:spPr>
        <p:txBody>
          <a:bodyPr spcFirstLastPara="1" wrap="square" lIns="55875" tIns="27925" rIns="55875" bIns="27925" anchor="t" anchorCtr="0">
            <a:noAutofit/>
          </a:bodyPr>
          <a:lstStyle/>
          <a:p>
            <a:pPr marL="0" marR="0" lvl="0" indent="0" algn="l" rtl="0">
              <a:spcBef>
                <a:spcPts val="0"/>
              </a:spcBef>
              <a:spcAft>
                <a:spcPts val="0"/>
              </a:spcAft>
              <a:buNone/>
            </a:pPr>
            <a:fld id="{00000000-1234-1234-1234-123412341234}" type="slidenum">
              <a:rPr lang="en-US" altLang="ko" sz="1100" b="0" i="0" u="none" strike="noStrike" cap="none">
                <a:solidFill>
                  <a:schemeClr val="dk1"/>
                </a:solidFill>
                <a:latin typeface="Malgun Gothic"/>
                <a:ea typeface="Malgun Gothic"/>
                <a:cs typeface="Malgun Gothic"/>
                <a:sym typeface="Malgun Gothic"/>
              </a:rPr>
              <a:t>1</a:t>
            </a:fld>
            <a:endParaRPr sz="1100">
              <a:solidFill>
                <a:schemeClr val="dk1"/>
              </a:solidFill>
              <a:latin typeface="Malgun Gothic"/>
              <a:ea typeface="Malgun Gothic"/>
              <a:cs typeface="Malgun Gothic"/>
              <a:sym typeface="Malgun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7a957529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37a957529f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37a957529f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237a957529f_0_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To mitigate these issues, in my work, I try to figure out how can we find some common knowledge reside in benign clients.</a:t>
            </a:r>
            <a:endParaRPr/>
          </a:p>
          <a:p>
            <a:pPr marL="0" lvl="0" indent="0" algn="l" rtl="0">
              <a:lnSpc>
                <a:spcPct val="100000"/>
              </a:lnSpc>
              <a:spcBef>
                <a:spcPts val="0"/>
              </a:spcBef>
              <a:spcAft>
                <a:spcPts val="0"/>
              </a:spcAft>
              <a:buSzPts val="1100"/>
              <a:buNone/>
            </a:pPr>
            <a:r>
              <a:rPr lang="ko"/>
              <a:t>Even if the local dataset is different due to the data heterogeneity, benign clients share the one common goal for training.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Inspired from the fact that only small part of weight significantly affects for training. </a:t>
            </a:r>
            <a:endParaRPr/>
          </a:p>
          <a:p>
            <a:pPr marL="0" lvl="0" indent="0" algn="l" rtl="0">
              <a:lnSpc>
                <a:spcPct val="100000"/>
              </a:lnSpc>
              <a:spcBef>
                <a:spcPts val="0"/>
              </a:spcBef>
              <a:spcAft>
                <a:spcPts val="0"/>
              </a:spcAft>
              <a:buSzPts val="1100"/>
              <a:buNone/>
            </a:pPr>
            <a:r>
              <a:rPr lang="ko"/>
              <a:t>We define these weight which are crucial for optimization as critical weights, and consider these weights are the core part that represents the model’s knowledge.</a:t>
            </a:r>
            <a:endParaRPr/>
          </a:p>
          <a:p>
            <a:pPr marL="0" lvl="0" indent="0" algn="l" rtl="0">
              <a:lnSpc>
                <a:spcPct val="100000"/>
              </a:lnSpc>
              <a:spcBef>
                <a:spcPts val="0"/>
              </a:spcBef>
              <a:spcAft>
                <a:spcPts val="0"/>
              </a:spcAft>
              <a:buSzPts val="1100"/>
              <a:buNone/>
            </a:pPr>
            <a:r>
              <a:rPr lang="ko"/>
              <a:t>Then, we hypothesize that adversaries will somehow have different set of critical weights, since they aim to contaminate or inject the malicious knowledge to the model.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In summary, we extract “critical weights” from models, and compute model similarity over them to detect malicious clients.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7a957529f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237a957529f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To compute the importance of model parameter, we follow the existing work.</a:t>
            </a:r>
            <a:endParaRPr/>
          </a:p>
          <a:p>
            <a:pPr marL="0" lvl="0" indent="0" algn="l" rtl="0">
              <a:lnSpc>
                <a:spcPct val="100000"/>
              </a:lnSpc>
              <a:spcBef>
                <a:spcPts val="0"/>
              </a:spcBef>
              <a:spcAft>
                <a:spcPts val="0"/>
              </a:spcAft>
              <a:buSzPts val="1100"/>
              <a:buNone/>
            </a:pPr>
            <a:r>
              <a:rPr lang="ko"/>
              <a:t>Given the dataset S and model weight w, we can denote the loss as L(w,S).</a:t>
            </a:r>
            <a:endParaRPr/>
          </a:p>
          <a:p>
            <a:pPr marL="0" lvl="0" indent="0" algn="l" rtl="0">
              <a:lnSpc>
                <a:spcPct val="100000"/>
              </a:lnSpc>
              <a:spcBef>
                <a:spcPts val="0"/>
              </a:spcBef>
              <a:spcAft>
                <a:spcPts val="0"/>
              </a:spcAft>
              <a:buSzPts val="1100"/>
              <a:buNone/>
            </a:pPr>
            <a:r>
              <a:rPr lang="ko"/>
              <a:t>The optimality of loss can be achieved at W when the ∇L(w, S) become zero.</a:t>
            </a:r>
            <a:endParaRPr/>
          </a:p>
          <a:p>
            <a:pPr marL="0" lvl="0" indent="0" algn="l" rtl="0">
              <a:lnSpc>
                <a:spcPct val="100000"/>
              </a:lnSpc>
              <a:spcBef>
                <a:spcPts val="0"/>
              </a:spcBef>
              <a:spcAft>
                <a:spcPts val="0"/>
              </a:spcAft>
              <a:buSzPts val="1100"/>
              <a:buNone/>
            </a:pPr>
            <a:r>
              <a:rPr lang="ko"/>
              <a:t>Here, neural networks are complex. So it makes ∇L(W; S) extremely high-dimensional.</a:t>
            </a:r>
            <a:endParaRPr/>
          </a:p>
          <a:p>
            <a:pPr marL="0" lvl="0" indent="0" algn="l" rtl="0">
              <a:lnSpc>
                <a:spcPct val="100000"/>
              </a:lnSpc>
              <a:spcBef>
                <a:spcPts val="0"/>
              </a:spcBef>
              <a:spcAft>
                <a:spcPts val="0"/>
              </a:spcAft>
              <a:buSzPts val="1100"/>
              <a:buNone/>
            </a:pPr>
            <a:r>
              <a:rPr lang="ko"/>
              <a:t>To address this issue, this work applies simple trick as follows.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ko"/>
              <a:t>Using this equation, we can calculate the optimality with a scalar value using G'(1).</a:t>
            </a:r>
            <a:endParaRPr/>
          </a:p>
          <a:p>
            <a:pPr marL="0" lvl="0" indent="0" algn="l" rtl="0">
              <a:lnSpc>
                <a:spcPct val="100000"/>
              </a:lnSpc>
              <a:spcBef>
                <a:spcPts val="0"/>
              </a:spcBef>
              <a:spcAft>
                <a:spcPts val="0"/>
              </a:spcAft>
              <a:buSzPts val="1100"/>
              <a:buNone/>
            </a:pPr>
            <a:r>
              <a:rPr lang="ko"/>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7a957529f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237a957529f_0_6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To achieve the optimality, we need to push the value of G'(1) to be zero.</a:t>
            </a:r>
            <a:endParaRPr/>
          </a:p>
          <a:p>
            <a:pPr marL="0" lvl="0" indent="0" algn="l" rtl="0">
              <a:lnSpc>
                <a:spcPct val="100000"/>
              </a:lnSpc>
              <a:spcBef>
                <a:spcPts val="0"/>
              </a:spcBef>
              <a:spcAft>
                <a:spcPts val="0"/>
              </a:spcAft>
              <a:buSzPts val="1100"/>
              <a:buNone/>
            </a:pPr>
            <a:r>
              <a:rPr lang="ko"/>
              <a:t>And this also infers that the importance of each parameter can be judged through its influence on G’(1)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According to our definition, the importance is measured by multiplying the size of gradient and the size of weight.</a:t>
            </a:r>
            <a:endParaRPr/>
          </a:p>
          <a:p>
            <a:pPr marL="0" lvl="0" indent="0" algn="l" rtl="0">
              <a:lnSpc>
                <a:spcPct val="100000"/>
              </a:lnSpc>
              <a:spcBef>
                <a:spcPts val="0"/>
              </a:spcBef>
              <a:spcAft>
                <a:spcPts val="0"/>
              </a:spcAft>
              <a:buClr>
                <a:schemeClr val="dk1"/>
              </a:buClr>
              <a:buSzPts val="1100"/>
              <a:buFont typeface="Arial"/>
              <a:buNone/>
            </a:pPr>
            <a:r>
              <a:rPr lang="ko"/>
              <a:t>Intuitively, the size of gradient represents the size of learning signal, and the size of weight represents how large this parameter contributes to the output. This also connects with the lottery ticket theorem.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7a957529f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37a957529f_0_6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Given this importance measurement, we made three observations from our analyses.</a:t>
            </a:r>
            <a:endParaRPr/>
          </a:p>
          <a:p>
            <a:pPr marL="0" lvl="0" indent="0" algn="l" rtl="0">
              <a:lnSpc>
                <a:spcPct val="100000"/>
              </a:lnSpc>
              <a:spcBef>
                <a:spcPts val="0"/>
              </a:spcBef>
              <a:spcAft>
                <a:spcPts val="0"/>
              </a:spcAft>
              <a:buSzPts val="1100"/>
              <a:buNone/>
            </a:pPr>
            <a:r>
              <a:rPr lang="ko"/>
              <a:t>First observation is that benign clients tend to share parameters with top-k and bottom-k importance even in non-IID data settings.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In this figure, x-axis is the rank of weight in terms of the importance and y-axis is the changes in their rank after one-round training.</a:t>
            </a:r>
            <a:endParaRPr/>
          </a:p>
          <a:p>
            <a:pPr marL="0" lvl="0" indent="0" algn="l" rtl="0">
              <a:lnSpc>
                <a:spcPct val="100000"/>
              </a:lnSpc>
              <a:spcBef>
                <a:spcPts val="0"/>
              </a:spcBef>
              <a:spcAft>
                <a:spcPts val="0"/>
              </a:spcAft>
              <a:buSzPts val="1100"/>
              <a:buNone/>
            </a:pPr>
            <a:r>
              <a:rPr lang="ko"/>
              <a:t>We can figure out that most changes in importance rank are concentrated in parameters with medium importance, whereas the top and bottom parameters tend to remain stable.</a:t>
            </a:r>
            <a:endParaRPr/>
          </a:p>
          <a:p>
            <a:pPr marL="0" lvl="0" indent="0" algn="l" rtl="0">
              <a:lnSpc>
                <a:spcPct val="100000"/>
              </a:lnSpc>
              <a:spcBef>
                <a:spcPts val="0"/>
              </a:spcBef>
              <a:spcAft>
                <a:spcPts val="0"/>
              </a:spcAft>
              <a:buSzPts val="1100"/>
              <a:buNone/>
            </a:pPr>
            <a:r>
              <a:rPr lang="ko"/>
              <a:t>This finding suggests different roles for parameters in the model; </a:t>
            </a:r>
            <a:endParaRPr/>
          </a:p>
          <a:p>
            <a:pPr marL="0" lvl="0" indent="0" algn="l" rtl="0">
              <a:lnSpc>
                <a:spcPct val="100000"/>
              </a:lnSpc>
              <a:spcBef>
                <a:spcPts val="0"/>
              </a:spcBef>
              <a:spcAft>
                <a:spcPts val="0"/>
              </a:spcAft>
              <a:buSzPts val="1100"/>
              <a:buNone/>
            </a:pPr>
            <a:r>
              <a:rPr lang="ko"/>
              <a:t>The top parameters may be less susceptible to changes due to their significant role in shaping the model’s predictions. </a:t>
            </a:r>
            <a:endParaRPr/>
          </a:p>
          <a:p>
            <a:pPr marL="0" lvl="0" indent="0" algn="l" rtl="0">
              <a:lnSpc>
                <a:spcPct val="100000"/>
              </a:lnSpc>
              <a:spcBef>
                <a:spcPts val="0"/>
              </a:spcBef>
              <a:spcAft>
                <a:spcPts val="0"/>
              </a:spcAft>
              <a:buSzPts val="1100"/>
              <a:buNone/>
            </a:pPr>
            <a:r>
              <a:rPr lang="ko"/>
              <a:t>The bottom parameters, on the other hand, contribute only marginally to the predictions and may be neglected during optimization.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7a957529f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37a957529f_0_6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This experiment is then repeated in the poisoning attack scenario too.</a:t>
            </a:r>
            <a:endParaRPr/>
          </a:p>
          <a:p>
            <a:pPr marL="0" lvl="0" indent="0" algn="l" rtl="0">
              <a:lnSpc>
                <a:spcPct val="100000"/>
              </a:lnSpc>
              <a:spcBef>
                <a:spcPts val="0"/>
              </a:spcBef>
              <a:spcAft>
                <a:spcPts val="0"/>
              </a:spcAft>
              <a:buSzPts val="1100"/>
              <a:buNone/>
            </a:pPr>
            <a:r>
              <a:rPr lang="ko"/>
              <a:t>We compare two initialized models derived from the same global model: one is trained with a normal objective and another with a malicious objective.</a:t>
            </a:r>
            <a:endParaRPr/>
          </a:p>
          <a:p>
            <a:pPr marL="0" lvl="0" indent="0" algn="l" rtl="0">
              <a:lnSpc>
                <a:spcPct val="100000"/>
              </a:lnSpc>
              <a:spcBef>
                <a:spcPts val="0"/>
              </a:spcBef>
              <a:spcAft>
                <a:spcPts val="0"/>
              </a:spcAft>
              <a:buSzPts val="1100"/>
              <a:buNone/>
            </a:pPr>
            <a:r>
              <a:rPr lang="ko"/>
              <a:t>Then we compute the disparity of the rank changes between normal one and the poisoned one.</a:t>
            </a:r>
            <a:endParaRPr/>
          </a:p>
          <a:p>
            <a:pPr marL="0" lvl="0" indent="0" algn="l" rtl="0">
              <a:lnSpc>
                <a:spcPct val="100000"/>
              </a:lnSpc>
              <a:spcBef>
                <a:spcPts val="0"/>
              </a:spcBef>
              <a:spcAft>
                <a:spcPts val="0"/>
              </a:spcAft>
              <a:buSzPts val="1100"/>
              <a:buNone/>
            </a:pPr>
            <a:r>
              <a:rPr lang="ko"/>
              <a:t>Figure (b) here visualizes the results for both untargeted and targeted attack cases.</a:t>
            </a:r>
            <a:endParaRPr/>
          </a:p>
          <a:p>
            <a:pPr marL="0" lvl="0" indent="0" algn="l" rtl="0">
              <a:lnSpc>
                <a:spcPct val="100000"/>
              </a:lnSpc>
              <a:spcBef>
                <a:spcPts val="0"/>
              </a:spcBef>
              <a:spcAft>
                <a:spcPts val="0"/>
              </a:spcAft>
              <a:buSzPts val="1100"/>
              <a:buNone/>
            </a:pPr>
            <a:r>
              <a:rPr lang="ko"/>
              <a:t>According to the result, the poisoned model causes greater perturbations in the top and bottom parameters.</a:t>
            </a:r>
            <a:endParaRPr/>
          </a:p>
          <a:p>
            <a:pPr marL="0" lvl="0" indent="0" algn="l" rtl="0">
              <a:lnSpc>
                <a:spcPct val="100000"/>
              </a:lnSpc>
              <a:spcBef>
                <a:spcPts val="0"/>
              </a:spcBef>
              <a:spcAft>
                <a:spcPts val="0"/>
              </a:spcAft>
              <a:buClr>
                <a:schemeClr val="dk1"/>
              </a:buClr>
              <a:buSzPts val="1100"/>
              <a:buFont typeface="Arial"/>
              <a:buNone/>
            </a:pPr>
            <a:r>
              <a:rPr lang="ko"/>
              <a:t>This phenomenon may be explained by the fact that a poisoning attack seeks to alter the most critical parameters for disrupting model optimization and injecting malicious information by awakening the least important parameters to cause overfitting to noise.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37a957529f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37a957529f_0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Finally, we examined if this phenomenon holds for various nonIID data settings and datasets.</a:t>
            </a:r>
            <a:endParaRPr/>
          </a:p>
          <a:p>
            <a:pPr marL="0" lvl="0" indent="0" algn="l" rtl="0">
              <a:lnSpc>
                <a:spcPct val="100000"/>
              </a:lnSpc>
              <a:spcBef>
                <a:spcPts val="0"/>
              </a:spcBef>
              <a:spcAft>
                <a:spcPts val="0"/>
              </a:spcAft>
              <a:buSzPts val="1100"/>
              <a:buNone/>
            </a:pPr>
            <a:r>
              <a:rPr lang="ko"/>
              <a:t>The level of non-IIDness was adjusted by the beta hyperparameter (β) in the Dirichlet distribution of clients.</a:t>
            </a:r>
            <a:endParaRPr/>
          </a:p>
          <a:p>
            <a:pPr marL="0" lvl="0" indent="0" algn="l" rtl="0">
              <a:lnSpc>
                <a:spcPct val="100000"/>
              </a:lnSpc>
              <a:spcBef>
                <a:spcPts val="0"/>
              </a:spcBef>
              <a:spcAft>
                <a:spcPts val="0"/>
              </a:spcAft>
              <a:buSzPts val="1100"/>
              <a:buNone/>
            </a:pPr>
            <a:r>
              <a:rPr lang="ko"/>
              <a:t>Figure 1c above and Figure 3 in the appendix demonstrate that the pattern persists across varying β values and multiple datasets.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37a957529f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37a957529f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Based on our observation, we present an effective defense method against poisoning attacks.</a:t>
            </a:r>
            <a:endParaRPr/>
          </a:p>
          <a:p>
            <a:pPr marL="0" lvl="0" indent="0" algn="l" rtl="0">
              <a:lnSpc>
                <a:spcPct val="100000"/>
              </a:lnSpc>
              <a:spcBef>
                <a:spcPts val="0"/>
              </a:spcBef>
              <a:spcAft>
                <a:spcPts val="0"/>
              </a:spcAft>
              <a:buClr>
                <a:schemeClr val="dk1"/>
              </a:buClr>
              <a:buSzPts val="1100"/>
              <a:buFont typeface="Arial"/>
              <a:buNone/>
            </a:pPr>
            <a:r>
              <a:rPr lang="ko"/>
              <a:t>Our key idea is to define a new model similarity metric through critical parameter analysis and measure the normality of each local update based on this similarity.</a:t>
            </a:r>
            <a:endParaRPr/>
          </a:p>
          <a:p>
            <a:pPr marL="0" lvl="0" indent="0" algn="l" rtl="0">
              <a:lnSpc>
                <a:spcPct val="100000"/>
              </a:lnSpc>
              <a:spcBef>
                <a:spcPts val="0"/>
              </a:spcBef>
              <a:spcAft>
                <a:spcPts val="0"/>
              </a:spcAft>
              <a:buClr>
                <a:schemeClr val="dk1"/>
              </a:buClr>
              <a:buSzPts val="1100"/>
              <a:buFont typeface="Arial"/>
              <a:buNone/>
            </a:pPr>
            <a:r>
              <a:rPr lang="ko"/>
              <a:t>Then, \model{} aims to filter out and reduce the effect of likely-malicious updates via the attack-tolerant central aggregation. </a:t>
            </a:r>
            <a:endParaRPr/>
          </a:p>
          <a:p>
            <a:pPr marL="0" lvl="0" indent="0" algn="l" rtl="0">
              <a:lnSpc>
                <a:spcPct val="100000"/>
              </a:lnSpc>
              <a:spcBef>
                <a:spcPts val="0"/>
              </a:spcBef>
              <a:spcAft>
                <a:spcPts val="0"/>
              </a:spcAft>
              <a:buClr>
                <a:schemeClr val="dk1"/>
              </a:buClr>
              <a:buSzPts val="1100"/>
              <a:buFont typeface="Arial"/>
              <a:buNone/>
            </a:pPr>
            <a:r>
              <a:rPr lang="ko"/>
              <a:t>We describe each procedure in detail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ko"/>
              <a:t>Given the two local models and their parameter importance computed by Eq.~\ref{eq:importance}, we measure the local model similarity by simply comparing the top and bottom sets of parameters, using jaccard distance and spearman correlation.</a:t>
            </a:r>
            <a:endParaRPr/>
          </a:p>
          <a:p>
            <a:pPr marL="0" lvl="0" indent="0" algn="l" rtl="0">
              <a:lnSpc>
                <a:spcPct val="100000"/>
              </a:lnSpc>
              <a:spcBef>
                <a:spcPts val="0"/>
              </a:spcBef>
              <a:spcAft>
                <a:spcPts val="0"/>
              </a:spcAft>
              <a:buSzPts val="1100"/>
              <a:buNone/>
            </a:pPr>
            <a:r>
              <a:rPr lang="ko"/>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37a957529f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237a957529f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ko"/>
              <a:t>Then, we aggregate local updates through a weighted average, with the weight determined in proportion to the normality score.</a:t>
            </a:r>
            <a:endParaRPr/>
          </a:p>
          <a:p>
            <a:pPr marL="0" lvl="0" indent="0" algn="l" rtl="0">
              <a:lnSpc>
                <a:spcPct val="100000"/>
              </a:lnSpc>
              <a:spcBef>
                <a:spcPts val="0"/>
              </a:spcBef>
              <a:spcAft>
                <a:spcPts val="0"/>
              </a:spcAft>
              <a:buSzPts val="1100"/>
              <a:buNone/>
            </a:pPr>
            <a:r>
              <a:rPr lang="ko"/>
              <a:t>I’ll skip the details of algorithms, but </a:t>
            </a:r>
            <a:r>
              <a:rPr lang="ko">
                <a:solidFill>
                  <a:schemeClr val="dk1"/>
                </a:solidFill>
              </a:rPr>
              <a:t>this allows us to filter out the effect of likely-malicious updates, while preserving the knowledge gained from likely-benign clients' updates.</a:t>
            </a:r>
            <a:endParaRPr>
              <a:solidFill>
                <a:schemeClr val="dk1"/>
              </a:solidFill>
            </a:endParaRPr>
          </a:p>
          <a:p>
            <a:pPr marL="0" lvl="0" indent="0" algn="l" rtl="0">
              <a:lnSpc>
                <a:spcPct val="100000"/>
              </a:lnSpc>
              <a:spcBef>
                <a:spcPts val="0"/>
              </a:spcBef>
              <a:spcAft>
                <a:spcPts val="0"/>
              </a:spcAft>
              <a:buSzPts val="1100"/>
              <a:buNone/>
            </a:pPr>
            <a:r>
              <a:rPr lang="ko">
                <a:solidFill>
                  <a:schemeClr val="dk1"/>
                </a:solidFill>
              </a:rPr>
              <a:t>That was our main model.</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37a957529f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37a957529f_0_7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37a95752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37a95752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1050">
                <a:solidFill>
                  <a:schemeClr val="dk1"/>
                </a:solidFill>
                <a:highlight>
                  <a:srgbClr val="FFFFFF"/>
                </a:highlight>
              </a:rPr>
              <a:t>Most deep learning models assume unlimited access to data during training. </a:t>
            </a: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ko" sz="1050">
                <a:solidFill>
                  <a:schemeClr val="dk1"/>
                </a:solidFill>
                <a:highlight>
                  <a:srgbClr val="FFFFFF"/>
                </a:highlight>
              </a:rPr>
              <a:t>However, this assumption does not hold true in modern distributed systems where data privacy is of utmost importance. </a:t>
            </a: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ko" sz="1050">
                <a:solidFill>
                  <a:schemeClr val="dk1"/>
                </a:solidFill>
                <a:highlight>
                  <a:srgbClr val="FFFFFF"/>
                </a:highlight>
              </a:rPr>
              <a:t>For instance, sensitive data such as that stored in hospitals or on mobile devices cannot be shared. </a:t>
            </a: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ko" sz="1050">
                <a:solidFill>
                  <a:schemeClr val="dk1"/>
                </a:solidFill>
                <a:highlight>
                  <a:srgbClr val="FFFFFF"/>
                </a:highlight>
              </a:rPr>
              <a:t>To address this issue, a new approach called Federated Learning has been proposed in recent times.</a:t>
            </a: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ko" sz="1050">
                <a:solidFill>
                  <a:schemeClr val="dk1"/>
                </a:solidFill>
                <a:highlight>
                  <a:srgbClr val="FFFFFF"/>
                </a:highlight>
              </a:rPr>
              <a:t>Federated Learning is a collaborative approach to building a shared global model by training local models on decentralized datasets.</a:t>
            </a: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050">
              <a:solidFill>
                <a:schemeClr val="dk1"/>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37a957529f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237a957529f_0_7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7a957529f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237a957529f_0_7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37a957529f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237a957529f_0_7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37a957529f_1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g237a957529f_1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37a957529f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37a957529f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sz="1200">
                <a:solidFill>
                  <a:schemeClr val="dk1"/>
                </a:solidFill>
              </a:rPr>
              <a:t>We propose 2 branch of defence strategy against Federated Poisoning Attack.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ko" sz="1200">
                <a:solidFill>
                  <a:schemeClr val="dk1"/>
                </a:solidFill>
              </a:rPr>
              <a:t>First  one is robust aggregation strategy using critical weight.</a:t>
            </a:r>
            <a:endParaRPr sz="1200">
              <a:solidFill>
                <a:schemeClr val="dk1"/>
              </a:solidFill>
            </a:endParaRPr>
          </a:p>
          <a:p>
            <a:pPr marL="0" lvl="0" indent="0" algn="l" rtl="0">
              <a:spcBef>
                <a:spcPts val="0"/>
              </a:spcBef>
              <a:spcAft>
                <a:spcPts val="0"/>
              </a:spcAft>
              <a:buNone/>
            </a:pPr>
            <a:r>
              <a:rPr lang="ko" sz="1200">
                <a:solidFill>
                  <a:schemeClr val="dk1"/>
                </a:solidFill>
              </a:rPr>
              <a:t>Using the difference of critical weight between benign client and malicious client, we detect the malicious clients.</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and reduce the learning weight of the malicious clients in global aggregation.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other one is Attack Tolerant Local Gradient Update by training the local model in robust manner.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It propose the Local Gradient Update that can be used in conjunction with the off-the-shelf global aggregation strategy.</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We propose the benign users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37a957529f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37a957529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a:t>We think that there are some limitation for existing global aggregation methods.</a:t>
            </a:r>
            <a:endParaRPr/>
          </a:p>
          <a:p>
            <a:pPr marL="0" lvl="0" indent="0" algn="l" rtl="0">
              <a:spcBef>
                <a:spcPts val="0"/>
              </a:spcBef>
              <a:spcAft>
                <a:spcPts val="0"/>
              </a:spcAft>
              <a:buClr>
                <a:schemeClr val="dk1"/>
              </a:buClr>
              <a:buSzPts val="1100"/>
              <a:buFont typeface="Arial"/>
              <a:buNone/>
            </a:pPr>
            <a:r>
              <a:rPr lang="ko"/>
              <a:t>It is difficult to distinguish benign users with non-IID local data distribution from adversaries. </a:t>
            </a:r>
            <a:endParaRPr/>
          </a:p>
          <a:p>
            <a:pPr marL="0" lvl="0" indent="0" algn="l" rtl="0">
              <a:spcBef>
                <a:spcPts val="0"/>
              </a:spcBef>
              <a:spcAft>
                <a:spcPts val="0"/>
              </a:spcAft>
              <a:buClr>
                <a:schemeClr val="dk1"/>
              </a:buClr>
              <a:buSzPts val="1100"/>
              <a:buFont typeface="Arial"/>
              <a:buNone/>
            </a:pPr>
            <a:r>
              <a:rPr lang="ko"/>
              <a:t>If robust aggregation fails to detect, the performance of model can be degrade.</a:t>
            </a:r>
            <a:endParaRPr/>
          </a:p>
          <a:p>
            <a:pPr marL="0" lvl="0" indent="0" algn="l" rtl="0">
              <a:spcBef>
                <a:spcPts val="0"/>
              </a:spcBef>
              <a:spcAft>
                <a:spcPts val="0"/>
              </a:spcAft>
              <a:buClr>
                <a:schemeClr val="dk1"/>
              </a:buClr>
              <a:buSzPts val="1100"/>
              <a:buFont typeface="Arial"/>
              <a:buNone/>
            </a:pPr>
            <a:r>
              <a:rPr lang="ko"/>
              <a:t>However, most existing works focus on robust aggregation strategy.</a:t>
            </a:r>
            <a:endParaRPr/>
          </a:p>
          <a:p>
            <a:pPr marL="0" lvl="0" indent="0" algn="l" rtl="0">
              <a:spcBef>
                <a:spcPts val="0"/>
              </a:spcBef>
              <a:spcAft>
                <a:spcPts val="0"/>
              </a:spcAft>
              <a:buClr>
                <a:schemeClr val="dk1"/>
              </a:buClr>
              <a:buSzPts val="1100"/>
              <a:buFont typeface="Arial"/>
              <a:buNone/>
            </a:pPr>
            <a:r>
              <a:rPr lang="ko"/>
              <a:t>With this motivation,  we propose the Local Gradient Update that can be used as an add-on module for global aggregation strategies to guarantee additional resistance to model poisoning attack.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7a957529f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37a957529f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sz="1200">
                <a:solidFill>
                  <a:schemeClr val="dk1"/>
                </a:solidFill>
                <a:latin typeface="Roboto"/>
                <a:ea typeface="Roboto"/>
                <a:cs typeface="Roboto"/>
                <a:sym typeface="Roboto"/>
              </a:rPr>
              <a:t>We propose a unique client-side defense strategy, FedDefender, that vaccinate robust local models to thwart model poisoning attacks in federated learning. </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ko" sz="1200">
                <a:solidFill>
                  <a:schemeClr val="dk1"/>
                </a:solidFill>
                <a:latin typeface="Roboto"/>
                <a:ea typeface="Roboto"/>
                <a:cs typeface="Roboto"/>
                <a:sym typeface="Roboto"/>
              </a:rPr>
              <a:t>FedDefender comprises the following two steps,</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ko" sz="1200">
                <a:solidFill>
                  <a:schemeClr val="dk1"/>
                </a:solidFill>
                <a:latin typeface="Roboto"/>
                <a:ea typeface="Roboto"/>
                <a:cs typeface="Roboto"/>
                <a:sym typeface="Roboto"/>
              </a:rPr>
              <a:t>First, Attack-tolerant Local Meta Update and Attack-tolerant Global Knowledge Distillation.</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ko" sz="1200">
                <a:solidFill>
                  <a:schemeClr val="dk1"/>
                </a:solidFill>
                <a:latin typeface="Roboto"/>
                <a:ea typeface="Roboto"/>
                <a:cs typeface="Roboto"/>
                <a:sym typeface="Roboto"/>
              </a:rPr>
              <a:t>Because of time issue, I skip the detail of the method.</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37a957529f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37a957529f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a:t>Step 1 is Attack-tolerant Local Meta Update.</a:t>
            </a:r>
            <a:endParaRPr/>
          </a:p>
          <a:p>
            <a:pPr marL="0" lvl="0" indent="0" algn="l" rtl="0">
              <a:spcBef>
                <a:spcPts val="0"/>
              </a:spcBef>
              <a:spcAft>
                <a:spcPts val="0"/>
              </a:spcAft>
              <a:buClr>
                <a:schemeClr val="dk1"/>
              </a:buClr>
              <a:buSzPts val="1100"/>
              <a:buFont typeface="Arial"/>
              <a:buNone/>
            </a:pPr>
            <a:r>
              <a:rPr lang="ko"/>
              <a:t>This process is metaphorically give vaccine to the local client for robust update using meta learning.</a:t>
            </a:r>
            <a:endParaRPr/>
          </a:p>
          <a:p>
            <a:pPr marL="0" lvl="0" indent="0" algn="l" rtl="0">
              <a:spcBef>
                <a:spcPts val="0"/>
              </a:spcBef>
              <a:spcAft>
                <a:spcPts val="0"/>
              </a:spcAft>
              <a:buClr>
                <a:schemeClr val="dk1"/>
              </a:buClr>
              <a:buSzPts val="1100"/>
              <a:buFont typeface="Arial"/>
              <a:buNone/>
            </a:pPr>
            <a:r>
              <a:rPr lang="ko"/>
              <a:t>If local model parameters 𝜃𝑘  are only optimized with a traditional supervised loss term, </a:t>
            </a:r>
            <a:endParaRPr/>
          </a:p>
          <a:p>
            <a:pPr marL="0" lvl="0" indent="0" algn="l" rtl="0">
              <a:spcBef>
                <a:spcPts val="0"/>
              </a:spcBef>
              <a:spcAft>
                <a:spcPts val="0"/>
              </a:spcAft>
              <a:buClr>
                <a:schemeClr val="dk1"/>
              </a:buClr>
              <a:buSzPts val="1100"/>
              <a:buFont typeface="Arial"/>
              <a:buNone/>
            </a:pPr>
            <a:r>
              <a:rPr lang="ko"/>
              <a:t>it is prone to being overfit and influenced by noise generated by malicious clients</a:t>
            </a:r>
            <a:endParaRPr/>
          </a:p>
          <a:p>
            <a:pPr marL="0" lvl="0" indent="0" algn="l" rtl="0">
              <a:spcBef>
                <a:spcPts val="0"/>
              </a:spcBef>
              <a:spcAft>
                <a:spcPts val="0"/>
              </a:spcAft>
              <a:buClr>
                <a:schemeClr val="dk1"/>
              </a:buClr>
              <a:buSzPts val="1100"/>
              <a:buFont typeface="Arial"/>
              <a:buNone/>
            </a:pPr>
            <a:r>
              <a:rPr lang="ko"/>
              <a:t>Our key idea is to learn noise-tolerant parameters 𝜃𝑘 ,</a:t>
            </a:r>
            <a:endParaRPr/>
          </a:p>
          <a:p>
            <a:pPr marL="0" lvl="0" indent="0" algn="l" rtl="0">
              <a:spcBef>
                <a:spcPts val="0"/>
              </a:spcBef>
              <a:spcAft>
                <a:spcPts val="0"/>
              </a:spcAft>
              <a:buClr>
                <a:schemeClr val="dk1"/>
              </a:buClr>
              <a:buSzPts val="1100"/>
              <a:buFont typeface="Arial"/>
              <a:buNone/>
            </a:pPr>
            <a:r>
              <a:rPr lang="ko"/>
              <a:t> in a way that "vaccinates" the local model 𝑓𝜃𝑘 against model poisoning with synthetic noise using meta learning.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ko"/>
              <a:t>Given mini-batch x, we first perturbing the batch by replacing the original label y  with synthetic label y tilde.</a:t>
            </a:r>
            <a:endParaRPr/>
          </a:p>
          <a:p>
            <a:pPr marL="0" lvl="0" indent="0" algn="l" rtl="0">
              <a:spcBef>
                <a:spcPts val="0"/>
              </a:spcBef>
              <a:spcAft>
                <a:spcPts val="0"/>
              </a:spcAft>
              <a:buClr>
                <a:schemeClr val="dk1"/>
              </a:buClr>
              <a:buSzPts val="1100"/>
              <a:buFont typeface="Arial"/>
              <a:buNone/>
            </a:pPr>
            <a:r>
              <a:rPr lang="ko"/>
              <a:t>Here, we use random instance from top-𝑘 nearest neighbors over the representation space is randomly chosen to replace original label.</a:t>
            </a:r>
            <a:endParaRPr/>
          </a:p>
          <a:p>
            <a:pPr marL="0" lvl="0" indent="0" algn="l" rtl="0">
              <a:spcBef>
                <a:spcPts val="0"/>
              </a:spcBef>
              <a:spcAft>
                <a:spcPts val="0"/>
              </a:spcAft>
              <a:buClr>
                <a:schemeClr val="dk1"/>
              </a:buClr>
              <a:buSzPts val="1100"/>
              <a:buFont typeface="Arial"/>
              <a:buNone/>
            </a:pPr>
            <a:r>
              <a:rPr lang="ko"/>
              <a:t>We use the similarity based neighbor sampling in order not to break the decision boundaries of the original model too much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ko"/>
              <a:t>Next, local model is poisoned using the perturbed batch x tidle.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37a957529f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37a957529f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1200">
                <a:solidFill>
                  <a:schemeClr val="dk1"/>
                </a:solidFill>
              </a:rPr>
              <a:t>Using this perturbed local model, we calculate the meta loss and original model is updated.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Meta loss is calculated using original label to correct the perturbed local model.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Here, even if loss is calculated by the perturbed local model, original model parameter is updated.</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Using this meta update, we can simulated the model poisoning situation and enforce correct result to the perturbed model.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37a957529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37a957529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a:t>In federated learning, global knowledge distillation is widely used to regulate the local data bias </a:t>
            </a:r>
            <a:endParaRPr/>
          </a:p>
          <a:p>
            <a:pPr marL="0" lvl="0" indent="0" algn="l" rtl="0">
              <a:spcBef>
                <a:spcPts val="0"/>
              </a:spcBef>
              <a:spcAft>
                <a:spcPts val="0"/>
              </a:spcAft>
              <a:buNone/>
            </a:pPr>
            <a:r>
              <a:rPr lang="ko"/>
              <a:t>from the distribution mismatch between local data global data in the case of non-IID settings.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ko"/>
              <a:t>Given the meta-updated network 𝑓𝜃𝑘 , our next step is to enhance the performance of the refined local model 𝜃𝑘 through global knowledge</a:t>
            </a:r>
            <a:endParaRPr/>
          </a:p>
          <a:p>
            <a:pPr marL="0" lvl="0" indent="0" algn="l" rtl="0">
              <a:spcBef>
                <a:spcPts val="0"/>
              </a:spcBef>
              <a:spcAft>
                <a:spcPts val="0"/>
              </a:spcAft>
              <a:buNone/>
            </a:pPr>
            <a:r>
              <a:rPr lang="ko"/>
              <a:t>distillation.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ko"/>
              <a:t>The thing is that if the global defense fails to block the gradients from hostile clients, global model can be corrupted.</a:t>
            </a:r>
            <a:endParaRPr/>
          </a:p>
          <a:p>
            <a:pPr marL="0" lvl="0" indent="0" algn="l" rtl="0">
              <a:spcBef>
                <a:spcPts val="0"/>
              </a:spcBef>
              <a:spcAft>
                <a:spcPts val="0"/>
              </a:spcAft>
              <a:buClr>
                <a:schemeClr val="dk1"/>
              </a:buClr>
              <a:buSzPts val="1100"/>
              <a:buFont typeface="Arial"/>
              <a:buNone/>
            </a:pPr>
            <a:r>
              <a:rPr lang="ko"/>
              <a:t>So we can not trust the credibility of the global model.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ko"/>
              <a:t>There is some research that the deeper layer in deep neural networks is much easier to overfit to noise because the the wrong gradient update signal is much stronger in deeper layer. </a:t>
            </a:r>
            <a:endParaRPr/>
          </a:p>
          <a:p>
            <a:pPr marL="0" lvl="0" indent="0" algn="l" rtl="0">
              <a:spcBef>
                <a:spcPts val="0"/>
              </a:spcBef>
              <a:spcAft>
                <a:spcPts val="0"/>
              </a:spcAft>
              <a:buClr>
                <a:schemeClr val="dk1"/>
              </a:buClr>
              <a:buSzPts val="1100"/>
              <a:buFont typeface="Arial"/>
              <a:buNone/>
            </a:pPr>
            <a:r>
              <a:rPr lang="ko"/>
              <a:t>So we transfer the global knowledge to a shallow intermediate part of the local model to reduce the negative effects of false</a:t>
            </a:r>
            <a:endParaRPr/>
          </a:p>
          <a:p>
            <a:pPr marL="0" lvl="0" indent="0" algn="l" rtl="0">
              <a:spcBef>
                <a:spcPts val="0"/>
              </a:spcBef>
              <a:spcAft>
                <a:spcPts val="0"/>
              </a:spcAft>
              <a:buClr>
                <a:schemeClr val="dk1"/>
              </a:buClr>
              <a:buSzPts val="1100"/>
              <a:buFont typeface="Arial"/>
              <a:buNone/>
            </a:pPr>
            <a:r>
              <a:rPr lang="ko"/>
              <a:t>information using auxiliary classifier f𝜙𝑘.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ko"/>
              <a:t>To calibrate the global knowledge, we calculate the cosine similarity alpha between global model and local original label.  </a:t>
            </a:r>
            <a:endParaRPr/>
          </a:p>
          <a:p>
            <a:pPr marL="0" lvl="0" indent="0" algn="l" rtl="0">
              <a:spcBef>
                <a:spcPts val="0"/>
              </a:spcBef>
              <a:spcAft>
                <a:spcPts val="0"/>
              </a:spcAft>
              <a:buNone/>
            </a:pPr>
            <a:r>
              <a:rPr lang="ko"/>
              <a:t>By linear sum between local label and global model prediction, we refined the label y hat.</a:t>
            </a:r>
            <a:endParaRPr/>
          </a:p>
          <a:p>
            <a:pPr marL="0" lvl="0" indent="0" algn="l" rtl="0">
              <a:spcBef>
                <a:spcPts val="0"/>
              </a:spcBef>
              <a:spcAft>
                <a:spcPts val="0"/>
              </a:spcAft>
              <a:buClr>
                <a:schemeClr val="dk1"/>
              </a:buClr>
              <a:buSzPts val="1100"/>
              <a:buFont typeface="Arial"/>
              <a:buNone/>
            </a:pPr>
            <a:r>
              <a:rPr lang="ko"/>
              <a:t> we transfer the calibrated global knowledge to auxiliary classifier using these refined label y hat.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37a957529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37a957529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a:solidFill>
                  <a:schemeClr val="dk1"/>
                </a:solidFill>
              </a:rPr>
              <a:t>Here is the problem statement of federated learning.</a:t>
            </a:r>
            <a:endParaRPr>
              <a:solidFill>
                <a:schemeClr val="dk1"/>
              </a:solidFill>
            </a:endParaRPr>
          </a:p>
          <a:p>
            <a:pPr marL="0" lvl="0" indent="0" algn="l" rtl="0">
              <a:spcBef>
                <a:spcPts val="0"/>
              </a:spcBef>
              <a:spcAft>
                <a:spcPts val="0"/>
              </a:spcAft>
              <a:buNone/>
            </a:pPr>
            <a:r>
              <a:rPr lang="ko">
                <a:solidFill>
                  <a:schemeClr val="dk1"/>
                </a:solidFill>
              </a:rPr>
              <a:t>We assume that data are distributed over every different clients.</a:t>
            </a:r>
            <a:endParaRPr>
              <a:solidFill>
                <a:schemeClr val="dk1"/>
              </a:solidFill>
            </a:endParaRPr>
          </a:p>
          <a:p>
            <a:pPr marL="0" lvl="0" indent="0" algn="l" rtl="0">
              <a:spcBef>
                <a:spcPts val="0"/>
              </a:spcBef>
              <a:spcAft>
                <a:spcPts val="0"/>
              </a:spcAft>
              <a:buNone/>
            </a:pPr>
            <a:r>
              <a:rPr lang="ko">
                <a:solidFill>
                  <a:schemeClr val="dk1"/>
                </a:solidFill>
              </a:rPr>
              <a:t>And local parties aim to train a single model F that can apply for global distribution tasks with the help of central server.</a:t>
            </a:r>
            <a:endParaRPr>
              <a:solidFill>
                <a:schemeClr val="dk1"/>
              </a:solidFill>
            </a:endParaRPr>
          </a:p>
          <a:p>
            <a:pPr marL="0" lvl="0" indent="0" algn="l" rtl="0">
              <a:spcBef>
                <a:spcPts val="0"/>
              </a:spcBef>
              <a:spcAft>
                <a:spcPts val="0"/>
              </a:spcAft>
              <a:buNone/>
            </a:pPr>
            <a:r>
              <a:rPr lang="ko">
                <a:solidFill>
                  <a:schemeClr val="dk1"/>
                </a:solidFill>
              </a:rPr>
              <a:t>Then, we try to minimize the global objective function which is the sum of every local party.</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37a957529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37a957529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a:t>Here, to improve the deeper layers of local model, we use self knowledge distillation between auxiliary classifier and original classifier </a:t>
            </a:r>
            <a:endParaRPr/>
          </a:p>
          <a:p>
            <a:pPr marL="0" lvl="0" indent="0" algn="l" rtl="0">
              <a:spcBef>
                <a:spcPts val="0"/>
              </a:spcBef>
              <a:spcAft>
                <a:spcPts val="0"/>
              </a:spcAft>
              <a:buNone/>
            </a:pPr>
            <a:r>
              <a:rPr lang="ko"/>
              <a:t>because the output from the auxiliary head can be considered as a different augmentation of same instance.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ko"/>
              <a:t>Instead of using global model prediction directly, we can distill the calibrated information by using self knowledge distillation.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37a957529f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37a957529f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37a957529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37a957529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37a957529f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37a957529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37a957529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37a957529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37a957529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37a957529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37a957529f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37a957529f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37a957529f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g237a957529f_0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37a957529f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237a957529f_0_10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37a957529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37a957529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ko" sz="1200">
                <a:solidFill>
                  <a:schemeClr val="dk1"/>
                </a:solidFill>
                <a:latin typeface="Roboto"/>
                <a:ea typeface="Roboto"/>
                <a:cs typeface="Roboto"/>
                <a:sym typeface="Roboto"/>
              </a:rPr>
              <a:t>If you have any questions, please feel free to contact this email address below.</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ko" sz="1200">
                <a:solidFill>
                  <a:schemeClr val="dk1"/>
                </a:solidFill>
                <a:latin typeface="Roboto"/>
                <a:ea typeface="Roboto"/>
                <a:cs typeface="Roboto"/>
                <a:sym typeface="Roboto"/>
              </a:rPr>
              <a:t>You can also find every code that can build the models presented on this video at this GitHub link.</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a:solidFill>
                <a:schemeClr val="dk1"/>
              </a:solidFill>
            </a:endParaRPr>
          </a:p>
          <a:p>
            <a:pPr marL="0" lvl="0" indent="0" algn="l" rtl="0">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7a957529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7a957529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1200">
                <a:solidFill>
                  <a:schemeClr val="dk1"/>
                </a:solidFill>
              </a:rPr>
              <a:t>The main process of conventional federated system framework is as follows: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First of all, the server sends a global model to the clients.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Then, the clients locally train their models via stochastic gradient descent.</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After that, the local models are sent to a central server, and the server averages the model weights to produce a global model for the training of the next round.</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With this process, data does not need to be aggregated in the central clouds, so the privacy is secured.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thing is that these individual local training process makes the federated learning be the vulnerable to poisoning attack.</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Federated learning can be broken by adversaries.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For example, malicious client can send random or perturbed gradient to server in local model uploading step,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Central server cannot recognize the local training process.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and if central server is applying global aggregation with these poisoned update, federated learning can be easily broken.</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To mitigate these issue. existing researches propose the robust aggregation strategy in central server.</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Here,  ideal robust aggregation strategy uses only begin clients’ update.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7a957529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7a957529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1200">
                <a:solidFill>
                  <a:schemeClr val="dk1"/>
                </a:solidFill>
              </a:rPr>
              <a:t>Before introducing our model, i will briefly explain about 2 taxonomy of Poisoning attack.</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one is Targeted attack and untargeted attack.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goal of targeted attack or backdoor is to insert hidden trigger in the global model after training, by changing specific features.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 For example, if we add small trigger to this pork image, the model classify pork image as other specific class without degrading overall performance.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goal of untargeted attack is to cause the failure of the global model. In other words, attacker try to degrade overall performance of global model.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For example, adversaries can use randomly flipped noisy labels to train the model and can send the resulting noisy models to the central server to degrade the overall performance.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7a957529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37a95752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sz="1200">
                <a:solidFill>
                  <a:schemeClr val="dk1"/>
                </a:solidFill>
              </a:rPr>
              <a:t>We propose 2 branch of defence strategy against Federated Poisoning Attack.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ko" sz="1200">
                <a:solidFill>
                  <a:schemeClr val="dk1"/>
                </a:solidFill>
              </a:rPr>
              <a:t>First  one is robust aggregation strategy using critical weight.</a:t>
            </a:r>
            <a:endParaRPr sz="1200">
              <a:solidFill>
                <a:schemeClr val="dk1"/>
              </a:solidFill>
            </a:endParaRPr>
          </a:p>
          <a:p>
            <a:pPr marL="0" lvl="0" indent="0" algn="l" rtl="0">
              <a:spcBef>
                <a:spcPts val="0"/>
              </a:spcBef>
              <a:spcAft>
                <a:spcPts val="0"/>
              </a:spcAft>
              <a:buNone/>
            </a:pPr>
            <a:r>
              <a:rPr lang="ko" sz="1200">
                <a:solidFill>
                  <a:schemeClr val="dk1"/>
                </a:solidFill>
              </a:rPr>
              <a:t>Using the difference of critical weight between benign client and malicious client, we detect the malicious clients.</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and reduce the learning weight of the malicious clients in global aggregation.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other one is Attack Tolerant Local Gradient Update by training the local model in robust manner.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It propose the Local Gradient Update that can be used in conjunction with the off-the-shelf global aggregation strategy.</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We propose the benign users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7a957529f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7a957529f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ko" sz="1200">
                <a:solidFill>
                  <a:schemeClr val="dk1"/>
                </a:solidFill>
              </a:rPr>
              <a:t>We propose 2 branch of defence strategy against Federated Poisoning Attack.</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ko" sz="1200">
                <a:solidFill>
                  <a:schemeClr val="dk1"/>
                </a:solidFill>
              </a:rPr>
              <a:t>First  one is robust aggregation strategy using critical weight.</a:t>
            </a:r>
            <a:endParaRPr sz="1200">
              <a:solidFill>
                <a:schemeClr val="dk1"/>
              </a:solidFill>
            </a:endParaRPr>
          </a:p>
          <a:p>
            <a:pPr marL="0" lvl="0" indent="0" algn="l" rtl="0">
              <a:spcBef>
                <a:spcPts val="0"/>
              </a:spcBef>
              <a:spcAft>
                <a:spcPts val="0"/>
              </a:spcAft>
              <a:buNone/>
            </a:pPr>
            <a:r>
              <a:rPr lang="ko" sz="1200">
                <a:solidFill>
                  <a:schemeClr val="dk1"/>
                </a:solidFill>
              </a:rPr>
              <a:t>Using the difference of critical weight between benign client and malicious client, we detect the malicious clients.</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and reduce the learning weight of the malicious clients in global aggregation.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The other one is Attack Tolerant Local Gradient Update by training the local model in robust manner.  </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It propose the Local Gradient Update that can be used in conjunction with the off-the-shelf global aggregation strategy.</a:t>
            </a:r>
            <a:endParaRPr sz="1200">
              <a:solidFill>
                <a:schemeClr val="dk1"/>
              </a:solidFill>
            </a:endParaRPr>
          </a:p>
          <a:p>
            <a:pPr marL="0" lvl="0" indent="0" algn="l" rtl="0">
              <a:spcBef>
                <a:spcPts val="0"/>
              </a:spcBef>
              <a:spcAft>
                <a:spcPts val="0"/>
              </a:spcAft>
              <a:buClr>
                <a:schemeClr val="dk1"/>
              </a:buClr>
              <a:buSzPts val="1100"/>
              <a:buFont typeface="Arial"/>
              <a:buNone/>
            </a:pPr>
            <a:r>
              <a:rPr lang="ko" sz="1200">
                <a:solidFill>
                  <a:schemeClr val="dk1"/>
                </a:solidFill>
              </a:rPr>
              <a:t>We propose the benign users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7a957529f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237a957529f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7a957529f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37a957529f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As we said for robust aggregation, we have to distinguish malicious users from benign users.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Then, how to detect them?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We can use outlier-resistant statistics, such as median or trimmed mean in place of simple averaging.</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On the other hand, we can also try anomaly detection techniques.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For example, Krum regards an update with minimum Euclidean distances from neighbors as benign users. </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ko" sz="1200">
                <a:solidFill>
                  <a:schemeClr val="dk1"/>
                </a:solidFill>
              </a:rPr>
              <a:t>We can also apply clustering based method, such as DBSCAN, to detect and remove the outliers.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k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pic>
        <p:nvPicPr>
          <p:cNvPr id="56" name="Google Shape;56;p14" descr="preencoded.png"/>
          <p:cNvPicPr preferRelativeResize="0"/>
          <p:nvPr/>
        </p:nvPicPr>
        <p:blipFill rotWithShape="1">
          <a:blip r:embed="rId3">
            <a:alphaModFix/>
          </a:blip>
          <a:srcRect r="41547"/>
          <a:stretch/>
        </p:blipFill>
        <p:spPr>
          <a:xfrm>
            <a:off x="476250" y="3987825"/>
            <a:ext cx="2903525" cy="1017575"/>
          </a:xfrm>
          <a:prstGeom prst="rect">
            <a:avLst/>
          </a:prstGeom>
          <a:noFill/>
          <a:ln>
            <a:noFill/>
          </a:ln>
        </p:spPr>
      </p:pic>
      <p:sp>
        <p:nvSpPr>
          <p:cNvPr id="57" name="Google Shape;57;p14"/>
          <p:cNvSpPr/>
          <p:nvPr/>
        </p:nvSpPr>
        <p:spPr>
          <a:xfrm>
            <a:off x="514350" y="476250"/>
            <a:ext cx="6292200" cy="714600"/>
          </a:xfrm>
          <a:prstGeom prst="rect">
            <a:avLst/>
          </a:prstGeom>
          <a:noFill/>
          <a:ln>
            <a:noFill/>
          </a:ln>
        </p:spPr>
        <p:txBody>
          <a:bodyPr spcFirstLastPara="1" wrap="square" lIns="0" tIns="0" rIns="0" bIns="0" anchor="t" anchorCtr="0">
            <a:noAutofit/>
          </a:bodyPr>
          <a:lstStyle/>
          <a:p>
            <a:pPr marL="0" marR="0" lvl="0" indent="0" algn="l" rtl="0">
              <a:lnSpc>
                <a:spcPct val="117187"/>
              </a:lnSpc>
              <a:spcBef>
                <a:spcPts val="0"/>
              </a:spcBef>
              <a:spcAft>
                <a:spcPts val="0"/>
              </a:spcAft>
              <a:buClr>
                <a:schemeClr val="dk1"/>
              </a:buClr>
              <a:buSzPts val="1100"/>
              <a:buFont typeface="Arial"/>
              <a:buNone/>
            </a:pPr>
            <a:r>
              <a:rPr lang="ko" sz="2400" dirty="0">
                <a:solidFill>
                  <a:srgbClr val="202020"/>
                </a:solidFill>
                <a:latin typeface="Roboto"/>
                <a:ea typeface="Roboto"/>
                <a:cs typeface="Roboto"/>
                <a:sym typeface="Roboto"/>
              </a:rPr>
              <a:t>Towards Trustworthy Federated Learning</a:t>
            </a:r>
            <a:endParaRPr sz="2400" dirty="0">
              <a:solidFill>
                <a:srgbClr val="202020"/>
              </a:solidFill>
              <a:latin typeface="Roboto"/>
              <a:ea typeface="Roboto"/>
              <a:cs typeface="Roboto"/>
              <a:sym typeface="Roboto"/>
            </a:endParaRPr>
          </a:p>
          <a:p>
            <a:pPr marL="0" marR="0" lvl="0" indent="0" algn="l" rtl="0">
              <a:lnSpc>
                <a:spcPct val="117187"/>
              </a:lnSpc>
              <a:spcBef>
                <a:spcPts val="0"/>
              </a:spcBef>
              <a:spcAft>
                <a:spcPts val="0"/>
              </a:spcAft>
              <a:buClr>
                <a:schemeClr val="dk1"/>
              </a:buClr>
              <a:buSzPts val="1100"/>
              <a:buFont typeface="Arial"/>
              <a:buNone/>
            </a:pPr>
            <a:r>
              <a:rPr lang="ko" sz="2400" dirty="0">
                <a:solidFill>
                  <a:srgbClr val="202020"/>
                </a:solidFill>
                <a:latin typeface="Roboto"/>
                <a:ea typeface="Roboto"/>
                <a:cs typeface="Roboto"/>
                <a:sym typeface="Roboto"/>
              </a:rPr>
              <a:t>Against Poisoning Attacks</a:t>
            </a:r>
            <a:endParaRPr sz="2400" dirty="0">
              <a:solidFill>
                <a:srgbClr val="202020"/>
              </a:solidFill>
              <a:latin typeface="Roboto"/>
              <a:ea typeface="Roboto"/>
              <a:cs typeface="Roboto"/>
              <a:sym typeface="Roboto"/>
            </a:endParaRPr>
          </a:p>
        </p:txBody>
      </p:sp>
      <p:sp>
        <p:nvSpPr>
          <p:cNvPr id="58" name="Google Shape;58;p14"/>
          <p:cNvSpPr/>
          <p:nvPr/>
        </p:nvSpPr>
        <p:spPr>
          <a:xfrm>
            <a:off x="514350" y="1509713"/>
            <a:ext cx="5000700" cy="400200"/>
          </a:xfrm>
          <a:prstGeom prst="rect">
            <a:avLst/>
          </a:prstGeom>
          <a:noFill/>
          <a:ln>
            <a:noFill/>
          </a:ln>
        </p:spPr>
        <p:txBody>
          <a:bodyPr spcFirstLastPara="1" wrap="square" lIns="0" tIns="0" rIns="0" bIns="0" anchor="t" anchorCtr="0">
            <a:noAutofit/>
          </a:bodyPr>
          <a:lstStyle/>
          <a:p>
            <a:r>
              <a:rPr lang="en-US" altLang="ko-KR" dirty="0">
                <a:latin typeface="Roboto" panose="02000000000000000000" pitchFamily="2" charset="0"/>
                <a:ea typeface="Roboto" panose="02000000000000000000" pitchFamily="2" charset="0"/>
              </a:rPr>
              <a:t>Sungwon Park*, Sungwon Han*, </a:t>
            </a:r>
            <a:r>
              <a:rPr lang="en-US" altLang="ko-KR" dirty="0" err="1">
                <a:latin typeface="Roboto" panose="02000000000000000000" pitchFamily="2" charset="0"/>
                <a:ea typeface="Roboto" panose="02000000000000000000" pitchFamily="2" charset="0"/>
              </a:rPr>
              <a:t>Fangzhao</a:t>
            </a:r>
            <a:r>
              <a:rPr lang="en-US" altLang="ko-KR" dirty="0">
                <a:latin typeface="Roboto" panose="02000000000000000000" pitchFamily="2" charset="0"/>
                <a:ea typeface="Roboto" panose="02000000000000000000" pitchFamily="2" charset="0"/>
              </a:rPr>
              <a:t> Wu, </a:t>
            </a:r>
            <a:r>
              <a:rPr lang="en-US" altLang="ko-KR" dirty="0" err="1">
                <a:latin typeface="Roboto" panose="02000000000000000000" pitchFamily="2" charset="0"/>
                <a:ea typeface="Roboto" panose="02000000000000000000" pitchFamily="2" charset="0"/>
              </a:rPr>
              <a:t>Sundong</a:t>
            </a:r>
            <a:r>
              <a:rPr lang="en-US" altLang="ko-KR" dirty="0">
                <a:latin typeface="Roboto" panose="02000000000000000000" pitchFamily="2" charset="0"/>
                <a:ea typeface="Roboto" panose="02000000000000000000" pitchFamily="2" charset="0"/>
              </a:rPr>
              <a:t> Kim, </a:t>
            </a:r>
          </a:p>
          <a:p>
            <a:r>
              <a:rPr lang="en-US" altLang="ko-KR" dirty="0">
                <a:latin typeface="Roboto" panose="02000000000000000000" pitchFamily="2" charset="0"/>
                <a:ea typeface="Roboto" panose="02000000000000000000" pitchFamily="2" charset="0"/>
              </a:rPr>
              <a:t>Bin Zhu, Xing </a:t>
            </a:r>
            <a:r>
              <a:rPr lang="en-US" altLang="ko-KR" dirty="0" err="1">
                <a:latin typeface="Roboto" panose="02000000000000000000" pitchFamily="2" charset="0"/>
                <a:ea typeface="Roboto" panose="02000000000000000000" pitchFamily="2" charset="0"/>
              </a:rPr>
              <a:t>Xie</a:t>
            </a:r>
            <a:r>
              <a:rPr lang="en-US" altLang="ko-KR" dirty="0">
                <a:latin typeface="Roboto" panose="02000000000000000000" pitchFamily="2" charset="0"/>
                <a:ea typeface="Roboto" panose="02000000000000000000" pitchFamily="2" charset="0"/>
              </a:rPr>
              <a:t>, </a:t>
            </a:r>
            <a:r>
              <a:rPr lang="en-US" altLang="ko-KR" dirty="0" err="1">
                <a:latin typeface="Roboto" panose="02000000000000000000" pitchFamily="2" charset="0"/>
                <a:ea typeface="Roboto" panose="02000000000000000000" pitchFamily="2" charset="0"/>
              </a:rPr>
              <a:t>Meeyoung</a:t>
            </a:r>
            <a:r>
              <a:rPr lang="en-US" altLang="ko-KR" dirty="0">
                <a:latin typeface="Roboto" panose="02000000000000000000" pitchFamily="2" charset="0"/>
                <a:ea typeface="Roboto" panose="02000000000000000000" pitchFamily="2" charset="0"/>
              </a:rPr>
              <a:t> Cha</a:t>
            </a:r>
          </a:p>
          <a:p>
            <a:br>
              <a:rPr lang="en-US" altLang="ko-KR" dirty="0">
                <a:latin typeface="Roboto" panose="02000000000000000000" pitchFamily="2" charset="0"/>
                <a:ea typeface="Roboto" panose="02000000000000000000" pitchFamily="2" charset="0"/>
              </a:rPr>
            </a:br>
            <a:endParaRPr dirty="0">
              <a:solidFill>
                <a:srgbClr val="202020"/>
              </a:solidFill>
              <a:latin typeface="Roboto" panose="02000000000000000000" pitchFamily="2" charset="0"/>
              <a:ea typeface="Roboto" panose="02000000000000000000" pitchFamily="2" charset="0"/>
              <a:cs typeface="Roboto"/>
              <a:sym typeface="Roboto"/>
            </a:endParaRPr>
          </a:p>
        </p:txBody>
      </p:sp>
      <p:pic>
        <p:nvPicPr>
          <p:cNvPr id="59" name="Google Shape;59;p14"/>
          <p:cNvPicPr preferRelativeResize="0"/>
          <p:nvPr/>
        </p:nvPicPr>
        <p:blipFill>
          <a:blip r:embed="rId4">
            <a:alphaModFix/>
          </a:blip>
          <a:stretch>
            <a:fillRect/>
          </a:stretch>
        </p:blipFill>
        <p:spPr>
          <a:xfrm>
            <a:off x="4431836" y="3900112"/>
            <a:ext cx="945875" cy="1193000"/>
          </a:xfrm>
          <a:prstGeom prst="rect">
            <a:avLst/>
          </a:prstGeom>
          <a:noFill/>
          <a:ln>
            <a:noFill/>
          </a:ln>
        </p:spPr>
      </p:pic>
      <p:pic>
        <p:nvPicPr>
          <p:cNvPr id="6" name="Picture 10" descr="giai">
            <a:extLst>
              <a:ext uri="{FF2B5EF4-FFF2-40B4-BE49-F238E27FC236}">
                <a16:creationId xmlns:a16="http://schemas.microsoft.com/office/drawing/2014/main" id="{068B68E5-F50B-4D52-9F54-FB6F7896A0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7167"/>
          <a:stretch/>
        </p:blipFill>
        <p:spPr bwMode="auto">
          <a:xfrm>
            <a:off x="3566910" y="4257668"/>
            <a:ext cx="864926" cy="409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3"/>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Limitations of existing robust aggregation</a:t>
            </a:r>
            <a:endParaRPr b="1">
              <a:solidFill>
                <a:schemeClr val="lt1"/>
              </a:solidFill>
              <a:latin typeface="Roboto"/>
              <a:ea typeface="Roboto"/>
              <a:cs typeface="Roboto"/>
              <a:sym typeface="Roboto"/>
            </a:endParaRPr>
          </a:p>
        </p:txBody>
      </p:sp>
      <p:sp>
        <p:nvSpPr>
          <p:cNvPr id="154" name="Google Shape;154;p23"/>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55" name="Google Shape;155;p23"/>
          <p:cNvSpPr txBox="1"/>
          <p:nvPr/>
        </p:nvSpPr>
        <p:spPr>
          <a:xfrm>
            <a:off x="255625" y="1454650"/>
            <a:ext cx="8675100" cy="34638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chemeClr val="dk1"/>
              </a:buClr>
              <a:buSzPts val="1700"/>
              <a:buFont typeface="Roboto"/>
              <a:buChar char="●"/>
            </a:pPr>
            <a:r>
              <a:rPr lang="ko" sz="1700" i="0" u="none" strike="noStrike" cap="none">
                <a:solidFill>
                  <a:schemeClr val="dk1"/>
                </a:solidFill>
                <a:latin typeface="Roboto"/>
                <a:ea typeface="Roboto"/>
                <a:cs typeface="Roboto"/>
                <a:sym typeface="Roboto"/>
              </a:rPr>
              <a:t>Hard to distinguish benign users with non-IID local data from adversaries.</a:t>
            </a:r>
            <a:br>
              <a:rPr lang="ko" sz="1700" i="0" u="none" strike="noStrike" cap="none">
                <a:solidFill>
                  <a:schemeClr val="dk1"/>
                </a:solidFill>
                <a:latin typeface="Roboto"/>
                <a:ea typeface="Roboto"/>
                <a:cs typeface="Roboto"/>
                <a:sym typeface="Roboto"/>
              </a:rPr>
            </a:br>
            <a:br>
              <a:rPr lang="ko" sz="1700" i="0" u="none" strike="noStrike" cap="none">
                <a:solidFill>
                  <a:schemeClr val="dk1"/>
                </a:solidFill>
                <a:latin typeface="Roboto"/>
                <a:ea typeface="Roboto"/>
                <a:cs typeface="Roboto"/>
                <a:sym typeface="Roboto"/>
              </a:rPr>
            </a:br>
            <a:br>
              <a:rPr lang="ko" sz="1700" i="0" u="none" strike="noStrike" cap="none">
                <a:solidFill>
                  <a:schemeClr val="dk1"/>
                </a:solidFill>
                <a:latin typeface="Roboto"/>
                <a:ea typeface="Roboto"/>
                <a:cs typeface="Roboto"/>
                <a:sym typeface="Roboto"/>
              </a:rPr>
            </a:b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457200" marR="0" lvl="0" indent="0" algn="l" rtl="0">
              <a:lnSpc>
                <a:spcPct val="115000"/>
              </a:lnSpc>
              <a:spcBef>
                <a:spcPts val="0"/>
              </a:spcBef>
              <a:spcAft>
                <a:spcPts val="0"/>
              </a:spcAft>
              <a:buClr>
                <a:srgbClr val="000000"/>
              </a:buClr>
              <a:buSzPts val="1700"/>
              <a:buFont typeface="Arial"/>
              <a:buNone/>
            </a:pPr>
            <a:br>
              <a:rPr lang="ko" sz="1700" i="0" u="none" strike="noStrike" cap="none">
                <a:solidFill>
                  <a:schemeClr val="dk1"/>
                </a:solidFill>
                <a:latin typeface="Roboto"/>
                <a:ea typeface="Roboto"/>
                <a:cs typeface="Roboto"/>
                <a:sym typeface="Roboto"/>
              </a:rPr>
            </a:b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p:txBody>
      </p:sp>
      <p:sp>
        <p:nvSpPr>
          <p:cNvPr id="156" name="Google Shape;156;p23"/>
          <p:cNvSpPr txBox="1"/>
          <p:nvPr/>
        </p:nvSpPr>
        <p:spPr>
          <a:xfrm>
            <a:off x="254575" y="832475"/>
            <a:ext cx="86772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rgbClr val="000000"/>
                </a:solidFill>
                <a:latin typeface="Roboto"/>
                <a:ea typeface="Roboto"/>
                <a:cs typeface="Roboto"/>
                <a:sym typeface="Roboto"/>
              </a:rPr>
              <a:t>Main difficulties in developing robust aggregation</a:t>
            </a:r>
            <a:endParaRPr sz="2500" i="0" u="none" strike="noStrike" cap="none">
              <a:solidFill>
                <a:srgbClr val="000000"/>
              </a:solidFill>
              <a:latin typeface="Roboto"/>
              <a:ea typeface="Roboto"/>
              <a:cs typeface="Roboto"/>
              <a:sym typeface="Roboto"/>
            </a:endParaRPr>
          </a:p>
        </p:txBody>
      </p:sp>
      <p:pic>
        <p:nvPicPr>
          <p:cNvPr id="157" name="Google Shape;157;p23"/>
          <p:cNvPicPr preferRelativeResize="0"/>
          <p:nvPr/>
        </p:nvPicPr>
        <p:blipFill rotWithShape="1">
          <a:blip r:embed="rId3">
            <a:alphaModFix/>
          </a:blip>
          <a:srcRect/>
          <a:stretch/>
        </p:blipFill>
        <p:spPr>
          <a:xfrm>
            <a:off x="1240376" y="1897622"/>
            <a:ext cx="2643654" cy="1542123"/>
          </a:xfrm>
          <a:prstGeom prst="rect">
            <a:avLst/>
          </a:prstGeom>
          <a:noFill/>
          <a:ln>
            <a:noFill/>
          </a:ln>
        </p:spPr>
      </p:pic>
      <p:pic>
        <p:nvPicPr>
          <p:cNvPr id="158" name="Google Shape;158;p23"/>
          <p:cNvPicPr preferRelativeResize="0"/>
          <p:nvPr/>
        </p:nvPicPr>
        <p:blipFill rotWithShape="1">
          <a:blip r:embed="rId4">
            <a:alphaModFix/>
          </a:blip>
          <a:srcRect l="26707" t="14516" r="58055" b="77116"/>
          <a:stretch/>
        </p:blipFill>
        <p:spPr>
          <a:xfrm>
            <a:off x="1564413" y="1964334"/>
            <a:ext cx="474753" cy="191808"/>
          </a:xfrm>
          <a:prstGeom prst="rect">
            <a:avLst/>
          </a:prstGeom>
          <a:noFill/>
          <a:ln>
            <a:noFill/>
          </a:ln>
        </p:spPr>
      </p:pic>
      <p:pic>
        <p:nvPicPr>
          <p:cNvPr id="159" name="Google Shape;159;p23"/>
          <p:cNvPicPr preferRelativeResize="0"/>
          <p:nvPr/>
        </p:nvPicPr>
        <p:blipFill>
          <a:blip r:embed="rId4">
            <a:alphaModFix/>
          </a:blip>
          <a:stretch>
            <a:fillRect/>
          </a:stretch>
        </p:blipFill>
        <p:spPr>
          <a:xfrm>
            <a:off x="4280700" y="2138900"/>
            <a:ext cx="3595300" cy="2573975"/>
          </a:xfrm>
          <a:prstGeom prst="rect">
            <a:avLst/>
          </a:prstGeom>
          <a:noFill/>
          <a:ln>
            <a:noFill/>
          </a:ln>
        </p:spPr>
      </p:pic>
      <p:grpSp>
        <p:nvGrpSpPr>
          <p:cNvPr id="160" name="Google Shape;160;p23"/>
          <p:cNvGrpSpPr/>
          <p:nvPr/>
        </p:nvGrpSpPr>
        <p:grpSpPr>
          <a:xfrm>
            <a:off x="1200646" y="3626691"/>
            <a:ext cx="2683421" cy="1542145"/>
            <a:chOff x="3042288" y="2343288"/>
            <a:chExt cx="3059425" cy="1736650"/>
          </a:xfrm>
        </p:grpSpPr>
        <p:pic>
          <p:nvPicPr>
            <p:cNvPr id="161" name="Google Shape;161;p23"/>
            <p:cNvPicPr preferRelativeResize="0"/>
            <p:nvPr/>
          </p:nvPicPr>
          <p:blipFill rotWithShape="1">
            <a:blip r:embed="rId5">
              <a:alphaModFix/>
            </a:blip>
            <a:srcRect/>
            <a:stretch/>
          </p:blipFill>
          <p:spPr>
            <a:xfrm>
              <a:off x="3042288" y="2343288"/>
              <a:ext cx="3059425" cy="1736650"/>
            </a:xfrm>
            <a:prstGeom prst="rect">
              <a:avLst/>
            </a:prstGeom>
            <a:noFill/>
            <a:ln>
              <a:noFill/>
            </a:ln>
          </p:spPr>
        </p:pic>
        <p:pic>
          <p:nvPicPr>
            <p:cNvPr id="162" name="Google Shape;162;p23"/>
            <p:cNvPicPr preferRelativeResize="0"/>
            <p:nvPr/>
          </p:nvPicPr>
          <p:blipFill rotWithShape="1">
            <a:blip r:embed="rId4">
              <a:alphaModFix/>
            </a:blip>
            <a:srcRect l="25959" t="5757" r="57981" b="83880"/>
            <a:stretch/>
          </p:blipFill>
          <p:spPr>
            <a:xfrm>
              <a:off x="3424147" y="2399519"/>
              <a:ext cx="625584" cy="288982"/>
            </a:xfrm>
            <a:prstGeom prst="rect">
              <a:avLst/>
            </a:prstGeom>
            <a:noFill/>
            <a:ln>
              <a:noFill/>
            </a:ln>
          </p:spPr>
        </p:pic>
      </p:grpSp>
      <p:sp>
        <p:nvSpPr>
          <p:cNvPr id="163" name="Google Shape;16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10</a:t>
            </a:fld>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4"/>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Main motivation</a:t>
            </a:r>
            <a:endParaRPr b="1">
              <a:solidFill>
                <a:schemeClr val="lt1"/>
              </a:solidFill>
              <a:latin typeface="Roboto"/>
              <a:ea typeface="Roboto"/>
              <a:cs typeface="Roboto"/>
              <a:sym typeface="Roboto"/>
            </a:endParaRPr>
          </a:p>
        </p:txBody>
      </p:sp>
      <p:sp>
        <p:nvSpPr>
          <p:cNvPr id="170" name="Google Shape;170;p24"/>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71" name="Google Shape;171;p24"/>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How to deal with these difficulties?</a:t>
            </a:r>
            <a:endParaRPr sz="2500" i="0" u="none" strike="noStrike" cap="none">
              <a:solidFill>
                <a:schemeClr val="dk1"/>
              </a:solidFill>
              <a:latin typeface="Roboto"/>
              <a:ea typeface="Roboto"/>
              <a:cs typeface="Roboto"/>
              <a:sym typeface="Roboto"/>
            </a:endParaRPr>
          </a:p>
        </p:txBody>
      </p:sp>
      <p:sp>
        <p:nvSpPr>
          <p:cNvPr id="172" name="Google Shape;172;p24"/>
          <p:cNvSpPr txBox="1"/>
          <p:nvPr/>
        </p:nvSpPr>
        <p:spPr>
          <a:xfrm>
            <a:off x="311700" y="1381075"/>
            <a:ext cx="8520600" cy="353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There would be some common knowledge among benign clients for solving the task…</a:t>
            </a:r>
            <a:br>
              <a:rPr lang="ko" sz="1700" b="1" i="0" u="none" strike="noStrike" cap="none">
                <a:solidFill>
                  <a:schemeClr val="dk1"/>
                </a:solidFill>
                <a:latin typeface="Roboto"/>
                <a:ea typeface="Roboto"/>
                <a:cs typeface="Roboto"/>
                <a:sym typeface="Roboto"/>
              </a:rPr>
            </a:br>
            <a:br>
              <a:rPr lang="ko" sz="1700" b="1" i="0" u="none" strike="noStrike" cap="none">
                <a:solidFill>
                  <a:schemeClr val="dk1"/>
                </a:solidFill>
                <a:latin typeface="Roboto"/>
                <a:ea typeface="Roboto"/>
                <a:cs typeface="Roboto"/>
                <a:sym typeface="Roboto"/>
              </a:rPr>
            </a:br>
            <a:r>
              <a:rPr lang="ko" sz="1700" i="0" u="none" strike="noStrike" cap="none">
                <a:solidFill>
                  <a:schemeClr val="dk1"/>
                </a:solidFill>
                <a:latin typeface="Roboto"/>
                <a:ea typeface="Roboto"/>
                <a:cs typeface="Roboto"/>
                <a:sym typeface="Roboto"/>
              </a:rPr>
              <a:t>Where does this knowledge reside in the model?</a:t>
            </a:r>
            <a:endParaRPr sz="1700" i="0" u="none" strike="noStrike" cap="none">
              <a:solidFill>
                <a:schemeClr val="dk1"/>
              </a:solidFill>
              <a:latin typeface="Roboto"/>
              <a:ea typeface="Roboto"/>
              <a:cs typeface="Roboto"/>
              <a:sym typeface="Roboto"/>
            </a:endParaRPr>
          </a:p>
          <a:p>
            <a:pPr marL="457200" marR="0" lvl="0" indent="-336550" algn="l" rtl="0">
              <a:lnSpc>
                <a:spcPct val="115000"/>
              </a:lnSpc>
              <a:spcBef>
                <a:spcPts val="1200"/>
              </a:spcBef>
              <a:spcAft>
                <a:spcPts val="0"/>
              </a:spcAft>
              <a:buClr>
                <a:schemeClr val="dk1"/>
              </a:buClr>
              <a:buSzPts val="1700"/>
              <a:buFont typeface="Arial"/>
              <a:buChar char="●"/>
            </a:pPr>
            <a:r>
              <a:rPr lang="ko" sz="1700" i="0" u="none" strike="noStrike" cap="none">
                <a:solidFill>
                  <a:schemeClr val="dk1"/>
                </a:solidFill>
                <a:latin typeface="Roboto"/>
                <a:ea typeface="Roboto"/>
                <a:cs typeface="Roboto"/>
                <a:sym typeface="Roboto"/>
              </a:rPr>
              <a:t>Find model weight which can significantly affect the task, called </a:t>
            </a:r>
            <a:r>
              <a:rPr lang="ko" sz="1700" b="1" i="0" u="none" strike="noStrike" cap="none">
                <a:solidFill>
                  <a:schemeClr val="dk1"/>
                </a:solidFill>
                <a:latin typeface="Roboto"/>
                <a:ea typeface="Roboto"/>
                <a:cs typeface="Roboto"/>
                <a:sym typeface="Roboto"/>
              </a:rPr>
              <a:t>critical weights</a:t>
            </a:r>
            <a:r>
              <a:rPr lang="ko" sz="1700" i="0" u="none" strike="noStrike" cap="none">
                <a:solidFill>
                  <a:schemeClr val="dk1"/>
                </a:solidFill>
                <a:latin typeface="Roboto"/>
                <a:ea typeface="Roboto"/>
                <a:cs typeface="Roboto"/>
                <a:sym typeface="Roboto"/>
              </a:rPr>
              <a:t>.</a:t>
            </a:r>
            <a:br>
              <a:rPr lang="ko" sz="1700" i="0" u="none" strike="noStrike" cap="none">
                <a:solidFill>
                  <a:srgbClr val="0000FF"/>
                </a:solidFill>
                <a:latin typeface="Roboto"/>
                <a:ea typeface="Roboto"/>
                <a:cs typeface="Roboto"/>
                <a:sym typeface="Roboto"/>
              </a:rPr>
            </a:br>
            <a:endParaRPr sz="1700" i="0" u="none" strike="noStrike" cap="none">
              <a:solidFill>
                <a:srgbClr val="0000FF"/>
              </a:solidFill>
              <a:latin typeface="Roboto"/>
              <a:ea typeface="Roboto"/>
              <a:cs typeface="Roboto"/>
              <a:sym typeface="Roboto"/>
            </a:endParaRPr>
          </a:p>
          <a:p>
            <a:pPr marL="457200" marR="0" lvl="0" indent="-336550" algn="l" rtl="0">
              <a:lnSpc>
                <a:spcPct val="115000"/>
              </a:lnSpc>
              <a:spcBef>
                <a:spcPts val="0"/>
              </a:spcBef>
              <a:spcAft>
                <a:spcPts val="0"/>
              </a:spcAft>
              <a:buClr>
                <a:schemeClr val="dk1"/>
              </a:buClr>
              <a:buSzPts val="1700"/>
              <a:buFont typeface="Roboto"/>
              <a:buChar char="●"/>
            </a:pPr>
            <a:r>
              <a:rPr lang="ko" sz="1700" i="0" u="none" strike="noStrike" cap="none">
                <a:solidFill>
                  <a:schemeClr val="dk1"/>
                </a:solidFill>
                <a:latin typeface="Roboto"/>
                <a:ea typeface="Roboto"/>
                <a:cs typeface="Roboto"/>
                <a:sym typeface="Roboto"/>
              </a:rPr>
              <a:t>Adversaries will somehow have different set of critical weights, since they aim to destroy/contaminate the knowledge of global model!</a:t>
            </a: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700"/>
              <a:buFont typeface="Arial"/>
              <a:buNone/>
            </a:pPr>
            <a:r>
              <a:rPr lang="ko" sz="1600" b="1" i="1">
                <a:solidFill>
                  <a:schemeClr val="dk1"/>
                </a:solidFill>
                <a:latin typeface="Roboto"/>
                <a:ea typeface="Roboto"/>
                <a:cs typeface="Roboto"/>
                <a:sym typeface="Roboto"/>
              </a:rPr>
              <a:t>⇒ </a:t>
            </a:r>
            <a:r>
              <a:rPr lang="ko" sz="1700" i="1" u="none" strike="noStrike" cap="none">
                <a:solidFill>
                  <a:schemeClr val="dk1"/>
                </a:solidFill>
                <a:latin typeface="Roboto"/>
                <a:ea typeface="Roboto"/>
                <a:cs typeface="Roboto"/>
                <a:sym typeface="Roboto"/>
              </a:rPr>
              <a:t> Extract </a:t>
            </a:r>
            <a:r>
              <a:rPr lang="ko" sz="1700" b="1" i="1" u="none" strike="noStrike" cap="none">
                <a:solidFill>
                  <a:schemeClr val="dk1"/>
                </a:solidFill>
                <a:latin typeface="Roboto"/>
                <a:ea typeface="Roboto"/>
                <a:cs typeface="Roboto"/>
                <a:sym typeface="Roboto"/>
              </a:rPr>
              <a:t>“</a:t>
            </a:r>
            <a:r>
              <a:rPr lang="ko" sz="1700" b="1" i="1" u="none" strike="noStrike" cap="none">
                <a:solidFill>
                  <a:srgbClr val="6D9EEB"/>
                </a:solidFill>
                <a:latin typeface="Roboto"/>
                <a:ea typeface="Roboto"/>
                <a:cs typeface="Roboto"/>
                <a:sym typeface="Roboto"/>
              </a:rPr>
              <a:t>critical weights</a:t>
            </a:r>
            <a:r>
              <a:rPr lang="ko" sz="1700" b="1" i="1" u="none" strike="noStrike" cap="none">
                <a:solidFill>
                  <a:schemeClr val="dk1"/>
                </a:solidFill>
                <a:latin typeface="Roboto"/>
                <a:ea typeface="Roboto"/>
                <a:cs typeface="Roboto"/>
                <a:sym typeface="Roboto"/>
              </a:rPr>
              <a:t>”</a:t>
            </a:r>
            <a:r>
              <a:rPr lang="ko" sz="1700" i="1" u="none" strike="noStrike" cap="none">
                <a:solidFill>
                  <a:schemeClr val="dk1"/>
                </a:solidFill>
                <a:latin typeface="Roboto"/>
                <a:ea typeface="Roboto"/>
                <a:cs typeface="Roboto"/>
                <a:sym typeface="Roboto"/>
              </a:rPr>
              <a:t> from models, and compute model similarity over them!</a:t>
            </a:r>
            <a:endParaRPr sz="1700" i="1" u="none" strike="noStrike" cap="none">
              <a:solidFill>
                <a:schemeClr val="dk1"/>
              </a:solidFill>
              <a:latin typeface="Roboto"/>
              <a:ea typeface="Roboto"/>
              <a:cs typeface="Roboto"/>
              <a:sym typeface="Roboto"/>
            </a:endParaRPr>
          </a:p>
        </p:txBody>
      </p:sp>
      <p:sp>
        <p:nvSpPr>
          <p:cNvPr id="173" name="Google Shape;17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5"/>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Finding Critical Weights</a:t>
            </a:r>
            <a:endParaRPr b="1">
              <a:solidFill>
                <a:schemeClr val="lt1"/>
              </a:solidFill>
              <a:latin typeface="Roboto"/>
              <a:ea typeface="Roboto"/>
              <a:cs typeface="Roboto"/>
              <a:sym typeface="Roboto"/>
            </a:endParaRPr>
          </a:p>
        </p:txBody>
      </p:sp>
      <p:sp>
        <p:nvSpPr>
          <p:cNvPr id="180" name="Google Shape;180;p25"/>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81" name="Google Shape;181;p25"/>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Computing the importance of model parameters</a:t>
            </a:r>
            <a:endParaRPr sz="2500" i="0" u="none" strike="noStrike" cap="none">
              <a:solidFill>
                <a:schemeClr val="dk1"/>
              </a:solidFill>
              <a:latin typeface="Roboto"/>
              <a:ea typeface="Roboto"/>
              <a:cs typeface="Roboto"/>
              <a:sym typeface="Roboto"/>
            </a:endParaRPr>
          </a:p>
        </p:txBody>
      </p:sp>
      <p:sp>
        <p:nvSpPr>
          <p:cNvPr id="182" name="Google Shape;182;p25"/>
          <p:cNvSpPr txBox="1"/>
          <p:nvPr/>
        </p:nvSpPr>
        <p:spPr>
          <a:xfrm>
            <a:off x="279325" y="1381075"/>
            <a:ext cx="8520600" cy="312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Given the dataset S and model weight w, we can denote the loss as L(w, S).</a:t>
            </a: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Then, the optimality of L will be achieved at W when ∇L(w, S) = </a:t>
            </a:r>
            <a:r>
              <a:rPr lang="ko" sz="1700" b="1" i="0" u="none" strike="noStrike" cap="none">
                <a:solidFill>
                  <a:schemeClr val="dk1"/>
                </a:solidFill>
                <a:latin typeface="Roboto"/>
                <a:ea typeface="Roboto"/>
                <a:cs typeface="Roboto"/>
                <a:sym typeface="Roboto"/>
              </a:rPr>
              <a:t>0</a:t>
            </a:r>
            <a:r>
              <a:rPr lang="ko" sz="1700" i="0" u="none" strike="noStrike" cap="none">
                <a:solidFill>
                  <a:schemeClr val="dk1"/>
                </a:solidFill>
                <a:latin typeface="Roboto"/>
                <a:ea typeface="Roboto"/>
                <a:cs typeface="Roboto"/>
                <a:sym typeface="Roboto"/>
              </a:rPr>
              <a:t>.</a:t>
            </a:r>
            <a:r>
              <a:rPr lang="ko" sz="1700" b="1" i="0" u="none" strike="noStrike" cap="none">
                <a:solidFill>
                  <a:schemeClr val="dk1"/>
                </a:solidFill>
                <a:latin typeface="Roboto"/>
                <a:ea typeface="Roboto"/>
                <a:cs typeface="Roboto"/>
                <a:sym typeface="Roboto"/>
              </a:rPr>
              <a:t> </a:t>
            </a:r>
            <a:br>
              <a:rPr lang="ko" sz="1700" b="1"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Let G(t) = L(tw, S), then G’(t) = ∇L(tw, S) * w.  </a:t>
            </a:r>
            <a:br>
              <a:rPr lang="ko" sz="1700" i="0" u="none" strike="noStrike" cap="none">
                <a:solidFill>
                  <a:schemeClr val="dk1"/>
                </a:solidFill>
                <a:latin typeface="Roboto"/>
                <a:ea typeface="Roboto"/>
                <a:cs typeface="Roboto"/>
                <a:sym typeface="Roboto"/>
              </a:rPr>
            </a:br>
            <a:r>
              <a:rPr lang="ko" sz="1700" i="0" u="none" strike="noStrike" cap="none">
                <a:solidFill>
                  <a:schemeClr val="dk1"/>
                </a:solidFill>
                <a:latin typeface="Roboto"/>
                <a:ea typeface="Roboto"/>
                <a:cs typeface="Roboto"/>
                <a:sym typeface="Roboto"/>
              </a:rPr>
              <a:t>If we set t=1, G’(1) = ∇L(w, S) * w.</a:t>
            </a: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700"/>
              <a:buFont typeface="Arial"/>
              <a:buNone/>
            </a:pPr>
            <a:r>
              <a:rPr lang="ko" sz="1600" b="1" i="1">
                <a:solidFill>
                  <a:schemeClr val="dk1"/>
                </a:solidFill>
                <a:latin typeface="Roboto"/>
                <a:ea typeface="Roboto"/>
                <a:cs typeface="Roboto"/>
                <a:sym typeface="Roboto"/>
              </a:rPr>
              <a:t>⇒ </a:t>
            </a:r>
            <a:r>
              <a:rPr lang="ko" sz="1700" b="1" i="1" u="none" strike="noStrike" cap="none">
                <a:solidFill>
                  <a:schemeClr val="dk1"/>
                </a:solidFill>
                <a:latin typeface="Roboto"/>
                <a:ea typeface="Roboto"/>
                <a:cs typeface="Roboto"/>
                <a:sym typeface="Roboto"/>
              </a:rPr>
              <a:t> The optimality can be checked by exploiting the scalar G’(1)!</a:t>
            </a:r>
            <a:endParaRPr sz="1700" b="1" i="1" u="none" strike="noStrike" cap="none">
              <a:solidFill>
                <a:schemeClr val="dk1"/>
              </a:solidFill>
              <a:latin typeface="Roboto"/>
              <a:ea typeface="Roboto"/>
              <a:cs typeface="Roboto"/>
              <a:sym typeface="Roboto"/>
            </a:endParaRPr>
          </a:p>
        </p:txBody>
      </p:sp>
      <p:sp>
        <p:nvSpPr>
          <p:cNvPr id="183" name="Google Shape;183;p25"/>
          <p:cNvSpPr txBox="1"/>
          <p:nvPr/>
        </p:nvSpPr>
        <p:spPr>
          <a:xfrm>
            <a:off x="189500" y="4758850"/>
            <a:ext cx="6766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ko" sz="1100" i="0" u="none" strike="noStrike" cap="none">
                <a:solidFill>
                  <a:srgbClr val="999999"/>
                </a:solidFill>
                <a:latin typeface="Roboto"/>
                <a:ea typeface="Roboto"/>
                <a:cs typeface="Roboto"/>
                <a:sym typeface="Roboto"/>
              </a:rPr>
              <a:t>C.f) Robust early-learning: Hindering the memorization of noisy labels (ICLR2021)</a:t>
            </a:r>
            <a:endParaRPr sz="1100" i="0" u="none" strike="noStrike" cap="none">
              <a:solidFill>
                <a:srgbClr val="999999"/>
              </a:solidFill>
              <a:latin typeface="Roboto"/>
              <a:ea typeface="Roboto"/>
              <a:cs typeface="Roboto"/>
              <a:sym typeface="Roboto"/>
            </a:endParaRPr>
          </a:p>
        </p:txBody>
      </p:sp>
      <p:sp>
        <p:nvSpPr>
          <p:cNvPr id="184" name="Google Shape;18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6"/>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Finding Critical Weights</a:t>
            </a:r>
            <a:endParaRPr b="1">
              <a:solidFill>
                <a:schemeClr val="lt1"/>
              </a:solidFill>
              <a:latin typeface="Roboto"/>
              <a:ea typeface="Roboto"/>
              <a:cs typeface="Roboto"/>
              <a:sym typeface="Roboto"/>
            </a:endParaRPr>
          </a:p>
          <a:p>
            <a:pPr marL="0" lvl="0" indent="0" algn="l" rtl="0">
              <a:lnSpc>
                <a:spcPct val="100000"/>
              </a:lnSpc>
              <a:spcBef>
                <a:spcPts val="0"/>
              </a:spcBef>
              <a:spcAft>
                <a:spcPts val="0"/>
              </a:spcAft>
              <a:buClr>
                <a:schemeClr val="dk1"/>
              </a:buClr>
              <a:buSzPct val="39285"/>
              <a:buFont typeface="Arial"/>
              <a:buNone/>
            </a:pPr>
            <a:endParaRPr b="1">
              <a:solidFill>
                <a:schemeClr val="lt1"/>
              </a:solidFill>
              <a:latin typeface="Roboto"/>
              <a:ea typeface="Roboto"/>
              <a:cs typeface="Roboto"/>
              <a:sym typeface="Roboto"/>
            </a:endParaRPr>
          </a:p>
          <a:p>
            <a:pPr marL="0" lvl="0" indent="0" algn="l" rtl="0">
              <a:lnSpc>
                <a:spcPct val="100000"/>
              </a:lnSpc>
              <a:spcBef>
                <a:spcPts val="0"/>
              </a:spcBef>
              <a:spcAft>
                <a:spcPts val="0"/>
              </a:spcAft>
              <a:buSzPct val="111111"/>
              <a:buNone/>
            </a:pPr>
            <a:endParaRPr b="1">
              <a:solidFill>
                <a:schemeClr val="lt1"/>
              </a:solidFill>
              <a:latin typeface="Roboto"/>
              <a:ea typeface="Roboto"/>
              <a:cs typeface="Roboto"/>
              <a:sym typeface="Roboto"/>
            </a:endParaRPr>
          </a:p>
        </p:txBody>
      </p:sp>
      <p:sp>
        <p:nvSpPr>
          <p:cNvPr id="191" name="Google Shape;191;p26"/>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92" name="Google Shape;192;p26"/>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Computing the importance of model parameters</a:t>
            </a:r>
            <a:endParaRPr sz="2500" i="0" u="none" strike="noStrike" cap="none">
              <a:solidFill>
                <a:schemeClr val="dk1"/>
              </a:solidFill>
              <a:latin typeface="Roboto"/>
              <a:ea typeface="Roboto"/>
              <a:cs typeface="Roboto"/>
              <a:sym typeface="Roboto"/>
            </a:endParaRPr>
          </a:p>
        </p:txBody>
      </p:sp>
      <p:sp>
        <p:nvSpPr>
          <p:cNvPr id="193" name="Google Shape;193;p26"/>
          <p:cNvSpPr txBox="1"/>
          <p:nvPr/>
        </p:nvSpPr>
        <p:spPr>
          <a:xfrm>
            <a:off x="311700" y="1381075"/>
            <a:ext cx="8520600" cy="333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To achieve the optimality, we need to push the value of G’(1) to zero.</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 We can judge the importance of each parameter through its influence on G’(1)</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700"/>
              <a:buFont typeface="Arial"/>
              <a:buNone/>
            </a:pPr>
            <a:r>
              <a:rPr lang="ko" sz="1700" i="0" u="none" strike="noStrike" cap="none">
                <a:solidFill>
                  <a:schemeClr val="dk1"/>
                </a:solidFill>
                <a:latin typeface="Roboto"/>
                <a:ea typeface="Roboto"/>
                <a:cs typeface="Roboto"/>
                <a:sym typeface="Roboto"/>
              </a:rPr>
              <a:t>Importance = size of learning signal  X  size of weight (i.e., lottery ticket theorem)</a:t>
            </a:r>
            <a:br>
              <a:rPr lang="ko" sz="1700" i="0" u="none" strike="noStrike" cap="none">
                <a:solidFill>
                  <a:schemeClr val="dk1"/>
                </a:solidFill>
                <a:latin typeface="Roboto"/>
                <a:ea typeface="Roboto"/>
                <a:cs typeface="Roboto"/>
                <a:sym typeface="Roboto"/>
              </a:rPr>
            </a:br>
            <a:r>
              <a:rPr lang="ko" sz="1700" i="0" u="none" strike="noStrike" cap="none">
                <a:solidFill>
                  <a:schemeClr val="dk1"/>
                </a:solidFill>
                <a:latin typeface="Roboto"/>
                <a:ea typeface="Roboto"/>
                <a:cs typeface="Roboto"/>
                <a:sym typeface="Roboto"/>
              </a:rPr>
              <a:t>                   </a:t>
            </a:r>
            <a:endParaRPr sz="1700" i="0" u="none" strike="noStrike" cap="none">
              <a:solidFill>
                <a:schemeClr val="dk1"/>
              </a:solidFill>
              <a:latin typeface="Roboto"/>
              <a:ea typeface="Roboto"/>
              <a:cs typeface="Roboto"/>
              <a:sym typeface="Roboto"/>
            </a:endParaRPr>
          </a:p>
        </p:txBody>
      </p:sp>
      <p:pic>
        <p:nvPicPr>
          <p:cNvPr id="194" name="Google Shape;194;p26"/>
          <p:cNvPicPr preferRelativeResize="0"/>
          <p:nvPr/>
        </p:nvPicPr>
        <p:blipFill rotWithShape="1">
          <a:blip r:embed="rId3">
            <a:alphaModFix/>
          </a:blip>
          <a:srcRect/>
          <a:stretch/>
        </p:blipFill>
        <p:spPr>
          <a:xfrm>
            <a:off x="2567775" y="2440250"/>
            <a:ext cx="3727387" cy="530700"/>
          </a:xfrm>
          <a:prstGeom prst="rect">
            <a:avLst/>
          </a:prstGeom>
          <a:noFill/>
          <a:ln>
            <a:noFill/>
          </a:ln>
        </p:spPr>
      </p:pic>
      <p:sp>
        <p:nvSpPr>
          <p:cNvPr id="195" name="Google Shape;195;p26"/>
          <p:cNvSpPr txBox="1"/>
          <p:nvPr/>
        </p:nvSpPr>
        <p:spPr>
          <a:xfrm>
            <a:off x="189500" y="4758850"/>
            <a:ext cx="6766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ko" sz="1100" b="0" i="0" u="none" strike="noStrike" cap="none">
                <a:solidFill>
                  <a:srgbClr val="999999"/>
                </a:solidFill>
                <a:latin typeface="Arial"/>
                <a:ea typeface="Arial"/>
                <a:cs typeface="Arial"/>
                <a:sym typeface="Arial"/>
              </a:rPr>
              <a:t>C.f) Robust early-learning: Hindering the memorization of noisy labels (ICLR2021)</a:t>
            </a:r>
            <a:endParaRPr sz="1100" b="0" i="0" u="none" strike="noStrike" cap="none">
              <a:solidFill>
                <a:srgbClr val="999999"/>
              </a:solidFill>
              <a:latin typeface="Arial"/>
              <a:ea typeface="Arial"/>
              <a:cs typeface="Arial"/>
              <a:sym typeface="Arial"/>
            </a:endParaRPr>
          </a:p>
        </p:txBody>
      </p:sp>
      <p:pic>
        <p:nvPicPr>
          <p:cNvPr id="196" name="Google Shape;196;p26"/>
          <p:cNvPicPr preferRelativeResize="0"/>
          <p:nvPr/>
        </p:nvPicPr>
        <p:blipFill>
          <a:blip r:embed="rId4">
            <a:alphaModFix/>
          </a:blip>
          <a:stretch>
            <a:fillRect/>
          </a:stretch>
        </p:blipFill>
        <p:spPr>
          <a:xfrm>
            <a:off x="5344593" y="4225275"/>
            <a:ext cx="1611114" cy="316200"/>
          </a:xfrm>
          <a:prstGeom prst="rect">
            <a:avLst/>
          </a:prstGeom>
          <a:noFill/>
          <a:ln>
            <a:noFill/>
          </a:ln>
        </p:spPr>
      </p:pic>
      <p:pic>
        <p:nvPicPr>
          <p:cNvPr id="197" name="Google Shape;197;p26"/>
          <p:cNvPicPr preferRelativeResize="0"/>
          <p:nvPr/>
        </p:nvPicPr>
        <p:blipFill>
          <a:blip r:embed="rId5">
            <a:alphaModFix/>
          </a:blip>
          <a:stretch>
            <a:fillRect/>
          </a:stretch>
        </p:blipFill>
        <p:spPr>
          <a:xfrm>
            <a:off x="1719699" y="4147837"/>
            <a:ext cx="2665790" cy="471087"/>
          </a:xfrm>
          <a:prstGeom prst="rect">
            <a:avLst/>
          </a:prstGeom>
          <a:noFill/>
          <a:ln>
            <a:noFill/>
          </a:ln>
        </p:spPr>
      </p:pic>
      <p:sp>
        <p:nvSpPr>
          <p:cNvPr id="198" name="Google Shape;198;p26"/>
          <p:cNvSpPr txBox="1"/>
          <p:nvPr/>
        </p:nvSpPr>
        <p:spPr>
          <a:xfrm>
            <a:off x="4314801" y="4164675"/>
            <a:ext cx="1323600" cy="4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1700"/>
              <a:t>, where</a:t>
            </a:r>
            <a:endParaRPr sz="1700"/>
          </a:p>
        </p:txBody>
      </p:sp>
      <p:sp>
        <p:nvSpPr>
          <p:cNvPr id="199" name="Google Shape;19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7"/>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Observation</a:t>
            </a:r>
            <a:endParaRPr b="1">
              <a:solidFill>
                <a:schemeClr val="lt1"/>
              </a:solidFill>
              <a:latin typeface="Roboto"/>
              <a:ea typeface="Roboto"/>
              <a:cs typeface="Roboto"/>
              <a:sym typeface="Roboto"/>
            </a:endParaRPr>
          </a:p>
        </p:txBody>
      </p:sp>
      <p:sp>
        <p:nvSpPr>
          <p:cNvPr id="206" name="Google Shape;206;p27"/>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07" name="Google Shape;207;p27"/>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Comparison between benign clients’ training</a:t>
            </a:r>
            <a:endParaRPr sz="2500" i="0" u="none" strike="noStrike" cap="none">
              <a:solidFill>
                <a:schemeClr val="dk1"/>
              </a:solidFill>
              <a:latin typeface="Roboto"/>
              <a:ea typeface="Roboto"/>
              <a:cs typeface="Roboto"/>
              <a:sym typeface="Roboto"/>
            </a:endParaRPr>
          </a:p>
        </p:txBody>
      </p:sp>
      <p:sp>
        <p:nvSpPr>
          <p:cNvPr id="208" name="Google Shape;208;p27"/>
          <p:cNvSpPr txBox="1"/>
          <p:nvPr/>
        </p:nvSpPr>
        <p:spPr>
          <a:xfrm>
            <a:off x="311700" y="1381075"/>
            <a:ext cx="8520600" cy="81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700"/>
              <a:buFont typeface="Arial"/>
              <a:buNone/>
            </a:pPr>
            <a:r>
              <a:rPr lang="ko" sz="1700" b="1" i="0" u="none" strike="noStrike" cap="none">
                <a:solidFill>
                  <a:schemeClr val="dk1"/>
                </a:solidFill>
                <a:latin typeface="Roboto"/>
                <a:ea typeface="Roboto"/>
                <a:cs typeface="Roboto"/>
                <a:sym typeface="Roboto"/>
              </a:rPr>
              <a:t>Observation 1.</a:t>
            </a:r>
            <a:r>
              <a:rPr lang="ko" sz="1700" i="0" u="none" strike="noStrike" cap="none">
                <a:solidFill>
                  <a:schemeClr val="dk1"/>
                </a:solidFill>
                <a:latin typeface="Roboto"/>
                <a:ea typeface="Roboto"/>
                <a:cs typeface="Roboto"/>
                <a:sym typeface="Roboto"/>
              </a:rPr>
              <a:t> Benign local models tend to have top and bottom important parameters that are similar.</a:t>
            </a:r>
            <a:endParaRPr sz="1700" i="0" u="none" strike="noStrike" cap="none">
              <a:solidFill>
                <a:schemeClr val="dk1"/>
              </a:solidFill>
              <a:latin typeface="Roboto"/>
              <a:ea typeface="Roboto"/>
              <a:cs typeface="Roboto"/>
              <a:sym typeface="Roboto"/>
            </a:endParaRPr>
          </a:p>
        </p:txBody>
      </p:sp>
      <p:pic>
        <p:nvPicPr>
          <p:cNvPr id="209" name="Google Shape;209;p27"/>
          <p:cNvPicPr preferRelativeResize="0"/>
          <p:nvPr/>
        </p:nvPicPr>
        <p:blipFill rotWithShape="1">
          <a:blip r:embed="rId3">
            <a:alphaModFix/>
          </a:blip>
          <a:srcRect/>
          <a:stretch/>
        </p:blipFill>
        <p:spPr>
          <a:xfrm>
            <a:off x="120025" y="2212575"/>
            <a:ext cx="8839198" cy="2476207"/>
          </a:xfrm>
          <a:prstGeom prst="rect">
            <a:avLst/>
          </a:prstGeom>
          <a:noFill/>
          <a:ln>
            <a:noFill/>
          </a:ln>
        </p:spPr>
      </p:pic>
      <p:sp>
        <p:nvSpPr>
          <p:cNvPr id="210" name="Google Shape;210;p27"/>
          <p:cNvSpPr/>
          <p:nvPr/>
        </p:nvSpPr>
        <p:spPr>
          <a:xfrm>
            <a:off x="3153750" y="2133100"/>
            <a:ext cx="5805600" cy="2718000"/>
          </a:xfrm>
          <a:prstGeom prst="rect">
            <a:avLst/>
          </a:prstGeom>
          <a:solidFill>
            <a:srgbClr val="FFFFFF">
              <a:alpha val="8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7"/>
          <p:cNvSpPr/>
          <p:nvPr/>
        </p:nvSpPr>
        <p:spPr>
          <a:xfrm>
            <a:off x="413900" y="3197100"/>
            <a:ext cx="813600" cy="813600"/>
          </a:xfrm>
          <a:prstGeom prst="ellipse">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7"/>
          <p:cNvSpPr/>
          <p:nvPr/>
        </p:nvSpPr>
        <p:spPr>
          <a:xfrm>
            <a:off x="2340150" y="2571750"/>
            <a:ext cx="813600" cy="813600"/>
          </a:xfrm>
          <a:prstGeom prst="ellipse">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8"/>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Observation</a:t>
            </a:r>
            <a:endParaRPr b="1">
              <a:solidFill>
                <a:schemeClr val="lt1"/>
              </a:solidFill>
              <a:latin typeface="Roboto"/>
              <a:ea typeface="Roboto"/>
              <a:cs typeface="Roboto"/>
              <a:sym typeface="Roboto"/>
            </a:endParaRPr>
          </a:p>
        </p:txBody>
      </p:sp>
      <p:sp>
        <p:nvSpPr>
          <p:cNvPr id="220" name="Google Shape;220;p28"/>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21" name="Google Shape;221;p28"/>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Comparison between benign clients’ training</a:t>
            </a:r>
            <a:endParaRPr sz="2500" i="0" u="none" strike="noStrike" cap="none">
              <a:solidFill>
                <a:schemeClr val="dk1"/>
              </a:solidFill>
              <a:latin typeface="Roboto"/>
              <a:ea typeface="Roboto"/>
              <a:cs typeface="Roboto"/>
              <a:sym typeface="Roboto"/>
            </a:endParaRPr>
          </a:p>
        </p:txBody>
      </p:sp>
      <p:sp>
        <p:nvSpPr>
          <p:cNvPr id="222" name="Google Shape;222;p28"/>
          <p:cNvSpPr txBox="1"/>
          <p:nvPr/>
        </p:nvSpPr>
        <p:spPr>
          <a:xfrm>
            <a:off x="311700" y="1381075"/>
            <a:ext cx="8520600" cy="81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b="1" i="0" u="none" strike="noStrike" cap="none">
                <a:solidFill>
                  <a:schemeClr val="dk1"/>
                </a:solidFill>
                <a:latin typeface="Roboto"/>
                <a:ea typeface="Roboto"/>
                <a:cs typeface="Roboto"/>
                <a:sym typeface="Roboto"/>
              </a:rPr>
              <a:t>Observation 2.</a:t>
            </a:r>
            <a:r>
              <a:rPr lang="ko" sz="1700" i="0" u="none" strike="noStrike" cap="none">
                <a:solidFill>
                  <a:schemeClr val="dk1"/>
                </a:solidFill>
                <a:latin typeface="Roboto"/>
                <a:ea typeface="Roboto"/>
                <a:cs typeface="Roboto"/>
                <a:sym typeface="Roboto"/>
              </a:rPr>
              <a:t> Poisoned models tend to have different sets of parameters with top and bottom importance compared to benign models.</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1100"/>
              <a:buFont typeface="Arial"/>
              <a:buNone/>
            </a:pPr>
            <a:r>
              <a:rPr lang="ko" sz="1700" i="0" u="none" strike="noStrike" cap="none">
                <a:solidFill>
                  <a:schemeClr val="dk1"/>
                </a:solidFill>
                <a:latin typeface="Roboto"/>
                <a:ea typeface="Roboto"/>
                <a:cs typeface="Roboto"/>
                <a:sym typeface="Roboto"/>
              </a:rPr>
              <a:t>or induce overfitting</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700"/>
              <a:buFont typeface="Arial"/>
              <a:buNone/>
            </a:pPr>
            <a:r>
              <a:rPr lang="ko" sz="1700" i="0" u="none" strike="noStrike" cap="none">
                <a:solidFill>
                  <a:schemeClr val="dk1"/>
                </a:solidFill>
                <a:latin typeface="Roboto"/>
                <a:ea typeface="Roboto"/>
                <a:cs typeface="Roboto"/>
                <a:sym typeface="Roboto"/>
              </a:rPr>
              <a:t>ilar.</a:t>
            </a:r>
            <a:endParaRPr sz="1700" i="0" u="none" strike="noStrike" cap="none">
              <a:solidFill>
                <a:schemeClr val="dk1"/>
              </a:solidFill>
              <a:latin typeface="Roboto"/>
              <a:ea typeface="Roboto"/>
              <a:cs typeface="Roboto"/>
              <a:sym typeface="Roboto"/>
            </a:endParaRPr>
          </a:p>
        </p:txBody>
      </p:sp>
      <p:pic>
        <p:nvPicPr>
          <p:cNvPr id="223" name="Google Shape;223;p28"/>
          <p:cNvPicPr preferRelativeResize="0"/>
          <p:nvPr/>
        </p:nvPicPr>
        <p:blipFill rotWithShape="1">
          <a:blip r:embed="rId3">
            <a:alphaModFix/>
          </a:blip>
          <a:srcRect/>
          <a:stretch/>
        </p:blipFill>
        <p:spPr>
          <a:xfrm>
            <a:off x="120025" y="2212575"/>
            <a:ext cx="8839198" cy="2476207"/>
          </a:xfrm>
          <a:prstGeom prst="rect">
            <a:avLst/>
          </a:prstGeom>
          <a:noFill/>
          <a:ln>
            <a:noFill/>
          </a:ln>
        </p:spPr>
      </p:pic>
      <p:sp>
        <p:nvSpPr>
          <p:cNvPr id="224" name="Google Shape;224;p28"/>
          <p:cNvSpPr/>
          <p:nvPr/>
        </p:nvSpPr>
        <p:spPr>
          <a:xfrm>
            <a:off x="6043750" y="2133100"/>
            <a:ext cx="2915700" cy="2718000"/>
          </a:xfrm>
          <a:prstGeom prst="rect">
            <a:avLst/>
          </a:prstGeom>
          <a:solidFill>
            <a:srgbClr val="FFFFFF">
              <a:alpha val="8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8"/>
          <p:cNvSpPr/>
          <p:nvPr/>
        </p:nvSpPr>
        <p:spPr>
          <a:xfrm>
            <a:off x="5230150" y="3085300"/>
            <a:ext cx="813600" cy="813600"/>
          </a:xfrm>
          <a:prstGeom prst="ellipse">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8"/>
          <p:cNvSpPr/>
          <p:nvPr/>
        </p:nvSpPr>
        <p:spPr>
          <a:xfrm>
            <a:off x="3441100" y="2383500"/>
            <a:ext cx="813600" cy="813600"/>
          </a:xfrm>
          <a:prstGeom prst="ellipse">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8"/>
          <p:cNvSpPr/>
          <p:nvPr/>
        </p:nvSpPr>
        <p:spPr>
          <a:xfrm>
            <a:off x="120025" y="2133100"/>
            <a:ext cx="3050400" cy="2718000"/>
          </a:xfrm>
          <a:prstGeom prst="rect">
            <a:avLst/>
          </a:prstGeom>
          <a:solidFill>
            <a:srgbClr val="FFFFFF">
              <a:alpha val="8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Observation</a:t>
            </a:r>
            <a:endParaRPr b="1">
              <a:solidFill>
                <a:schemeClr val="lt1"/>
              </a:solidFill>
              <a:latin typeface="Roboto"/>
              <a:ea typeface="Roboto"/>
              <a:cs typeface="Roboto"/>
              <a:sym typeface="Roboto"/>
            </a:endParaRPr>
          </a:p>
        </p:txBody>
      </p:sp>
      <p:sp>
        <p:nvSpPr>
          <p:cNvPr id="235" name="Google Shape;235;p29"/>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36" name="Google Shape;236;p29"/>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Comparison between benign clients’ training</a:t>
            </a:r>
            <a:endParaRPr sz="2500" i="0" u="none" strike="noStrike" cap="none">
              <a:solidFill>
                <a:schemeClr val="dk1"/>
              </a:solidFill>
              <a:latin typeface="Roboto"/>
              <a:ea typeface="Roboto"/>
              <a:cs typeface="Roboto"/>
              <a:sym typeface="Roboto"/>
            </a:endParaRPr>
          </a:p>
        </p:txBody>
      </p:sp>
      <p:sp>
        <p:nvSpPr>
          <p:cNvPr id="237" name="Google Shape;237;p29"/>
          <p:cNvSpPr txBox="1"/>
          <p:nvPr/>
        </p:nvSpPr>
        <p:spPr>
          <a:xfrm>
            <a:off x="311700" y="1381075"/>
            <a:ext cx="8520600" cy="81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b="1" i="0" u="none" strike="noStrike" cap="none">
                <a:solidFill>
                  <a:schemeClr val="dk1"/>
                </a:solidFill>
                <a:latin typeface="Roboto"/>
                <a:ea typeface="Roboto"/>
                <a:cs typeface="Roboto"/>
                <a:sym typeface="Roboto"/>
              </a:rPr>
              <a:t>Observation 3.</a:t>
            </a:r>
            <a:r>
              <a:rPr lang="ko" sz="1700" i="0" u="none" strike="noStrike" cap="none">
                <a:solidFill>
                  <a:schemeClr val="dk1"/>
                </a:solidFill>
                <a:latin typeface="Roboto"/>
                <a:ea typeface="Roboto"/>
                <a:cs typeface="Roboto"/>
                <a:sym typeface="Roboto"/>
              </a:rPr>
              <a:t> These patterns persist under different levels of data heterogeneity and different datasets.</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11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p:txBody>
      </p:sp>
      <p:pic>
        <p:nvPicPr>
          <p:cNvPr id="238" name="Google Shape;238;p29"/>
          <p:cNvPicPr preferRelativeResize="0"/>
          <p:nvPr/>
        </p:nvPicPr>
        <p:blipFill rotWithShape="1">
          <a:blip r:embed="rId3">
            <a:alphaModFix/>
          </a:blip>
          <a:srcRect/>
          <a:stretch/>
        </p:blipFill>
        <p:spPr>
          <a:xfrm>
            <a:off x="120025" y="2212575"/>
            <a:ext cx="8839198" cy="2476207"/>
          </a:xfrm>
          <a:prstGeom prst="rect">
            <a:avLst/>
          </a:prstGeom>
          <a:noFill/>
          <a:ln>
            <a:noFill/>
          </a:ln>
        </p:spPr>
      </p:pic>
      <p:sp>
        <p:nvSpPr>
          <p:cNvPr id="239" name="Google Shape;239;p29"/>
          <p:cNvSpPr/>
          <p:nvPr/>
        </p:nvSpPr>
        <p:spPr>
          <a:xfrm>
            <a:off x="120025" y="2133100"/>
            <a:ext cx="5820600" cy="2718000"/>
          </a:xfrm>
          <a:prstGeom prst="rect">
            <a:avLst/>
          </a:prstGeom>
          <a:solidFill>
            <a:srgbClr val="FFFFFF">
              <a:alpha val="8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0"/>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Main model</a:t>
            </a:r>
            <a:endParaRPr b="1">
              <a:solidFill>
                <a:schemeClr val="lt1"/>
              </a:solidFill>
              <a:latin typeface="Roboto"/>
              <a:ea typeface="Roboto"/>
              <a:cs typeface="Roboto"/>
              <a:sym typeface="Roboto"/>
            </a:endParaRPr>
          </a:p>
        </p:txBody>
      </p:sp>
      <p:sp>
        <p:nvSpPr>
          <p:cNvPr id="247" name="Google Shape;247;p30"/>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48" name="Google Shape;248;p30"/>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Measuring critical weight overlaps</a:t>
            </a:r>
            <a:endParaRPr sz="2500" i="0" u="none" strike="noStrike" cap="none">
              <a:solidFill>
                <a:schemeClr val="dk1"/>
              </a:solidFill>
              <a:latin typeface="Roboto"/>
              <a:ea typeface="Roboto"/>
              <a:cs typeface="Roboto"/>
              <a:sym typeface="Roboto"/>
            </a:endParaRPr>
          </a:p>
        </p:txBody>
      </p:sp>
      <p:sp>
        <p:nvSpPr>
          <p:cNvPr id="249" name="Google Shape;249;p30"/>
          <p:cNvSpPr txBox="1"/>
          <p:nvPr/>
        </p:nvSpPr>
        <p:spPr>
          <a:xfrm>
            <a:off x="311700" y="1381075"/>
            <a:ext cx="8520600" cy="333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Given the model weight, compute the importance of parameters.</a:t>
            </a: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Then extract the top-k and bottom-k parameters from each client,          &amp; </a:t>
            </a:r>
            <a:br>
              <a:rPr lang="ko" sz="1700" i="0" u="none" strike="noStrike" cap="none">
                <a:solidFill>
                  <a:schemeClr val="dk1"/>
                </a:solidFill>
                <a:latin typeface="Roboto"/>
                <a:ea typeface="Roboto"/>
                <a:cs typeface="Roboto"/>
                <a:sym typeface="Roboto"/>
              </a:rPr>
            </a:br>
            <a:endParaRPr sz="17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700"/>
              <a:buFont typeface="Arial"/>
              <a:buNone/>
            </a:pPr>
            <a:r>
              <a:rPr lang="ko" sz="1700" i="0" u="none" strike="noStrike" cap="none">
                <a:solidFill>
                  <a:schemeClr val="dk1"/>
                </a:solidFill>
                <a:latin typeface="Roboto"/>
                <a:ea typeface="Roboto"/>
                <a:cs typeface="Roboto"/>
                <a:sym typeface="Roboto"/>
              </a:rPr>
              <a:t>We define the distance metric between client i and j (i, j) as follows</a:t>
            </a:r>
            <a:endParaRPr sz="1700" i="0" u="none" strike="noStrike" cap="none">
              <a:solidFill>
                <a:schemeClr val="dk1"/>
              </a:solidFill>
              <a:latin typeface="Roboto"/>
              <a:ea typeface="Roboto"/>
              <a:cs typeface="Roboto"/>
              <a:sym typeface="Roboto"/>
            </a:endParaRPr>
          </a:p>
        </p:txBody>
      </p:sp>
      <p:pic>
        <p:nvPicPr>
          <p:cNvPr id="250" name="Google Shape;250;p30"/>
          <p:cNvPicPr preferRelativeResize="0"/>
          <p:nvPr/>
        </p:nvPicPr>
        <p:blipFill>
          <a:blip r:embed="rId3">
            <a:alphaModFix/>
          </a:blip>
          <a:stretch>
            <a:fillRect/>
          </a:stretch>
        </p:blipFill>
        <p:spPr>
          <a:xfrm>
            <a:off x="6760325" y="2330950"/>
            <a:ext cx="408750" cy="316200"/>
          </a:xfrm>
          <a:prstGeom prst="rect">
            <a:avLst/>
          </a:prstGeom>
          <a:noFill/>
          <a:ln>
            <a:noFill/>
          </a:ln>
        </p:spPr>
      </p:pic>
      <p:pic>
        <p:nvPicPr>
          <p:cNvPr id="251" name="Google Shape;251;p30"/>
          <p:cNvPicPr preferRelativeResize="0"/>
          <p:nvPr/>
        </p:nvPicPr>
        <p:blipFill>
          <a:blip r:embed="rId4">
            <a:alphaModFix/>
          </a:blip>
          <a:stretch>
            <a:fillRect/>
          </a:stretch>
        </p:blipFill>
        <p:spPr>
          <a:xfrm>
            <a:off x="7444093" y="2330950"/>
            <a:ext cx="694808" cy="316200"/>
          </a:xfrm>
          <a:prstGeom prst="rect">
            <a:avLst/>
          </a:prstGeom>
          <a:noFill/>
          <a:ln>
            <a:noFill/>
          </a:ln>
        </p:spPr>
      </p:pic>
      <p:pic>
        <p:nvPicPr>
          <p:cNvPr id="252" name="Google Shape;252;p30"/>
          <p:cNvPicPr preferRelativeResize="0"/>
          <p:nvPr/>
        </p:nvPicPr>
        <p:blipFill>
          <a:blip r:embed="rId5">
            <a:alphaModFix/>
          </a:blip>
          <a:stretch>
            <a:fillRect/>
          </a:stretch>
        </p:blipFill>
        <p:spPr>
          <a:xfrm>
            <a:off x="1889838" y="3498199"/>
            <a:ext cx="5191001" cy="1366050"/>
          </a:xfrm>
          <a:prstGeom prst="rect">
            <a:avLst/>
          </a:prstGeom>
          <a:noFill/>
          <a:ln>
            <a:noFill/>
          </a:ln>
        </p:spPr>
      </p:pic>
      <p:pic>
        <p:nvPicPr>
          <p:cNvPr id="253" name="Google Shape;253;p30"/>
          <p:cNvPicPr preferRelativeResize="0"/>
          <p:nvPr/>
        </p:nvPicPr>
        <p:blipFill>
          <a:blip r:embed="rId6">
            <a:alphaModFix/>
          </a:blip>
          <a:stretch>
            <a:fillRect/>
          </a:stretch>
        </p:blipFill>
        <p:spPr>
          <a:xfrm>
            <a:off x="3206724" y="1814712"/>
            <a:ext cx="2665790" cy="471087"/>
          </a:xfrm>
          <a:prstGeom prst="rect">
            <a:avLst/>
          </a:prstGeom>
          <a:noFill/>
          <a:ln>
            <a:noFill/>
          </a:ln>
        </p:spPr>
      </p:pic>
      <p:sp>
        <p:nvSpPr>
          <p:cNvPr id="254" name="Google Shape;25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Main model</a:t>
            </a:r>
            <a:endParaRPr b="1">
              <a:solidFill>
                <a:schemeClr val="lt1"/>
              </a:solidFill>
              <a:latin typeface="Roboto"/>
              <a:ea typeface="Roboto"/>
              <a:cs typeface="Roboto"/>
              <a:sym typeface="Roboto"/>
            </a:endParaRPr>
          </a:p>
        </p:txBody>
      </p:sp>
      <p:sp>
        <p:nvSpPr>
          <p:cNvPr id="261" name="Google Shape;261;p31"/>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62" name="Google Shape;262;p31"/>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Robust central aggregation with the new metric </a:t>
            </a:r>
            <a:endParaRPr sz="2500" i="0" u="none" strike="noStrike" cap="none">
              <a:solidFill>
                <a:schemeClr val="dk1"/>
              </a:solidFill>
              <a:latin typeface="Roboto"/>
              <a:ea typeface="Roboto"/>
              <a:cs typeface="Roboto"/>
              <a:sym typeface="Roboto"/>
            </a:endParaRPr>
          </a:p>
        </p:txBody>
      </p:sp>
      <p:sp>
        <p:nvSpPr>
          <p:cNvPr id="263" name="Google Shape;263;p31"/>
          <p:cNvSpPr txBox="1"/>
          <p:nvPr/>
        </p:nvSpPr>
        <p:spPr>
          <a:xfrm>
            <a:off x="311700" y="1381075"/>
            <a:ext cx="8520600" cy="33318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Roboto"/>
              <a:buAutoNum type="arabicPeriod"/>
            </a:pPr>
            <a:r>
              <a:rPr lang="ko" sz="1500" i="0" u="none" strike="noStrike" cap="none">
                <a:solidFill>
                  <a:schemeClr val="dk1"/>
                </a:solidFill>
                <a:latin typeface="Roboto"/>
                <a:ea typeface="Roboto"/>
                <a:cs typeface="Roboto"/>
                <a:sym typeface="Roboto"/>
              </a:rPr>
              <a:t>Compute the distance between clients and average the distance from </a:t>
            </a:r>
            <a:r>
              <a:rPr lang="ko" sz="1500">
                <a:solidFill>
                  <a:schemeClr val="dk1"/>
                </a:solidFill>
                <a:latin typeface="Roboto"/>
                <a:ea typeface="Roboto"/>
                <a:cs typeface="Roboto"/>
                <a:sym typeface="Roboto"/>
              </a:rPr>
              <a:t>all clients.</a:t>
            </a:r>
            <a:endParaRPr sz="1500">
              <a:solidFill>
                <a:schemeClr val="dk1"/>
              </a:solidFill>
              <a:latin typeface="Roboto"/>
              <a:ea typeface="Roboto"/>
              <a:cs typeface="Roboto"/>
              <a:sym typeface="Roboto"/>
            </a:endParaRPr>
          </a:p>
          <a:p>
            <a:pPr marL="914400" marR="0" lvl="1" indent="-311150" algn="l" rtl="0">
              <a:lnSpc>
                <a:spcPct val="115000"/>
              </a:lnSpc>
              <a:spcBef>
                <a:spcPts val="0"/>
              </a:spcBef>
              <a:spcAft>
                <a:spcPts val="0"/>
              </a:spcAft>
              <a:buClr>
                <a:schemeClr val="dk1"/>
              </a:buClr>
              <a:buSzPts val="1300"/>
              <a:buFont typeface="Roboto"/>
              <a:buChar char="○"/>
            </a:pPr>
            <a:r>
              <a:rPr lang="ko" sz="1300">
                <a:solidFill>
                  <a:schemeClr val="dk1"/>
                </a:solidFill>
                <a:latin typeface="Roboto"/>
                <a:ea typeface="Roboto"/>
                <a:cs typeface="Roboto"/>
                <a:sym typeface="Roboto"/>
              </a:rPr>
              <a:t>To deal with a Sybil attack, we also consider the distance from the previous round’s global model </a:t>
            </a:r>
            <a:br>
              <a:rPr lang="ko" sz="1300" i="0" u="none" strike="noStrike" cap="none">
                <a:solidFill>
                  <a:schemeClr val="dk1"/>
                </a:solidFill>
                <a:latin typeface="Roboto"/>
                <a:ea typeface="Roboto"/>
                <a:cs typeface="Roboto"/>
                <a:sym typeface="Roboto"/>
              </a:rPr>
            </a:br>
            <a:br>
              <a:rPr lang="ko" sz="1300" i="0" u="none" strike="noStrike" cap="none">
                <a:solidFill>
                  <a:schemeClr val="dk1"/>
                </a:solidFill>
                <a:latin typeface="Roboto"/>
                <a:ea typeface="Roboto"/>
                <a:cs typeface="Roboto"/>
                <a:sym typeface="Roboto"/>
              </a:rPr>
            </a:br>
            <a:endParaRPr sz="1300" i="0" u="none" strike="noStrike" cap="none">
              <a:solidFill>
                <a:schemeClr val="dk1"/>
              </a:solidFill>
              <a:latin typeface="Roboto"/>
              <a:ea typeface="Roboto"/>
              <a:cs typeface="Roboto"/>
              <a:sym typeface="Roboto"/>
            </a:endParaRPr>
          </a:p>
          <a:p>
            <a:pPr marL="914400" marR="0" lvl="0" indent="0" algn="l" rtl="0">
              <a:lnSpc>
                <a:spcPct val="115000"/>
              </a:lnSpc>
              <a:spcBef>
                <a:spcPts val="0"/>
              </a:spcBef>
              <a:spcAft>
                <a:spcPts val="0"/>
              </a:spcAft>
              <a:buNone/>
            </a:pPr>
            <a:endParaRPr sz="1200">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Roboto"/>
              <a:buAutoNum type="arabicPeriod"/>
            </a:pPr>
            <a:r>
              <a:rPr lang="ko" sz="1500" i="0" u="none" strike="noStrike" cap="none">
                <a:solidFill>
                  <a:schemeClr val="dk1"/>
                </a:solidFill>
                <a:latin typeface="Roboto"/>
                <a:ea typeface="Roboto"/>
                <a:cs typeface="Roboto"/>
                <a:sym typeface="Roboto"/>
              </a:rPr>
              <a:t>Normalize the estimated score to 0~1</a:t>
            </a:r>
            <a:endParaRPr sz="1500" i="0" u="none" strike="noStrike" cap="none">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Roboto"/>
              <a:buAutoNum type="arabicPeriod"/>
            </a:pPr>
            <a:r>
              <a:rPr lang="ko" sz="1500" i="0" u="none" strike="noStrike" cap="none">
                <a:solidFill>
                  <a:schemeClr val="dk1"/>
                </a:solidFill>
                <a:latin typeface="Roboto"/>
                <a:ea typeface="Roboto"/>
                <a:cs typeface="Roboto"/>
                <a:sym typeface="Roboto"/>
              </a:rPr>
              <a:t>Following the existing work (foolsgold), apply the logit function to get weight parameter for robust aggregation (any value exceeding the 0-1 range is clipped).</a:t>
            </a:r>
            <a:br>
              <a:rPr lang="ko" sz="1500" i="0" u="none" strike="noStrike" cap="none">
                <a:solidFill>
                  <a:schemeClr val="dk1"/>
                </a:solidFill>
                <a:latin typeface="Roboto"/>
                <a:ea typeface="Roboto"/>
                <a:cs typeface="Roboto"/>
                <a:sym typeface="Roboto"/>
              </a:rPr>
            </a:br>
            <a:br>
              <a:rPr lang="ko" sz="1500" i="0" u="none" strike="noStrike" cap="none">
                <a:solidFill>
                  <a:schemeClr val="dk1"/>
                </a:solidFill>
                <a:latin typeface="Roboto"/>
                <a:ea typeface="Roboto"/>
                <a:cs typeface="Roboto"/>
                <a:sym typeface="Roboto"/>
              </a:rPr>
            </a:br>
            <a:br>
              <a:rPr lang="ko" sz="1500" i="0" u="none" strike="noStrike" cap="none">
                <a:solidFill>
                  <a:schemeClr val="dk1"/>
                </a:solidFill>
                <a:latin typeface="Roboto"/>
                <a:ea typeface="Roboto"/>
                <a:cs typeface="Roboto"/>
                <a:sym typeface="Roboto"/>
              </a:rPr>
            </a:br>
            <a:endParaRPr sz="1100" i="0" u="none" strike="noStrike" cap="none">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Roboto"/>
              <a:buAutoNum type="arabicPeriod"/>
            </a:pPr>
            <a:r>
              <a:rPr lang="ko" sz="1500" i="0" u="none" strike="noStrike" cap="none">
                <a:solidFill>
                  <a:schemeClr val="dk1"/>
                </a:solidFill>
                <a:latin typeface="Roboto"/>
                <a:ea typeface="Roboto"/>
                <a:cs typeface="Roboto"/>
                <a:sym typeface="Roboto"/>
              </a:rPr>
              <a:t>Overall gradient is computed as follows.</a:t>
            </a:r>
            <a:endParaRPr sz="150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600"/>
              <a:buFont typeface="Arial"/>
              <a:buNone/>
            </a:pPr>
            <a:endParaRPr sz="1500" i="0" u="none" strike="noStrike" cap="none">
              <a:solidFill>
                <a:schemeClr val="dk1"/>
              </a:solidFill>
              <a:latin typeface="Roboto"/>
              <a:ea typeface="Roboto"/>
              <a:cs typeface="Roboto"/>
              <a:sym typeface="Roboto"/>
            </a:endParaRPr>
          </a:p>
        </p:txBody>
      </p:sp>
      <p:pic>
        <p:nvPicPr>
          <p:cNvPr id="264" name="Google Shape;264;p31"/>
          <p:cNvPicPr preferRelativeResize="0"/>
          <p:nvPr/>
        </p:nvPicPr>
        <p:blipFill>
          <a:blip r:embed="rId3">
            <a:alphaModFix/>
          </a:blip>
          <a:stretch>
            <a:fillRect/>
          </a:stretch>
        </p:blipFill>
        <p:spPr>
          <a:xfrm>
            <a:off x="2457450" y="1938800"/>
            <a:ext cx="3916226" cy="706125"/>
          </a:xfrm>
          <a:prstGeom prst="rect">
            <a:avLst/>
          </a:prstGeom>
          <a:noFill/>
          <a:ln>
            <a:noFill/>
          </a:ln>
        </p:spPr>
      </p:pic>
      <p:pic>
        <p:nvPicPr>
          <p:cNvPr id="265" name="Google Shape;265;p31"/>
          <p:cNvPicPr preferRelativeResize="0"/>
          <p:nvPr/>
        </p:nvPicPr>
        <p:blipFill>
          <a:blip r:embed="rId4">
            <a:alphaModFix/>
          </a:blip>
          <a:stretch>
            <a:fillRect/>
          </a:stretch>
        </p:blipFill>
        <p:spPr>
          <a:xfrm>
            <a:off x="2988175" y="3432500"/>
            <a:ext cx="2700477" cy="572700"/>
          </a:xfrm>
          <a:prstGeom prst="rect">
            <a:avLst/>
          </a:prstGeom>
          <a:noFill/>
          <a:ln>
            <a:noFill/>
          </a:ln>
        </p:spPr>
      </p:pic>
      <p:pic>
        <p:nvPicPr>
          <p:cNvPr id="266" name="Google Shape;266;p31"/>
          <p:cNvPicPr preferRelativeResize="0"/>
          <p:nvPr/>
        </p:nvPicPr>
        <p:blipFill>
          <a:blip r:embed="rId5">
            <a:alphaModFix/>
          </a:blip>
          <a:stretch>
            <a:fillRect/>
          </a:stretch>
        </p:blipFill>
        <p:spPr>
          <a:xfrm>
            <a:off x="2564218" y="4375518"/>
            <a:ext cx="3548389" cy="706125"/>
          </a:xfrm>
          <a:prstGeom prst="rect">
            <a:avLst/>
          </a:prstGeom>
          <a:noFill/>
          <a:ln>
            <a:noFill/>
          </a:ln>
        </p:spPr>
      </p:pic>
      <p:sp>
        <p:nvSpPr>
          <p:cNvPr id="267" name="Google Shape;26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2"/>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Experiments</a:t>
            </a:r>
            <a:endParaRPr b="1">
              <a:solidFill>
                <a:schemeClr val="lt1"/>
              </a:solidFill>
              <a:latin typeface="Roboto"/>
              <a:ea typeface="Roboto"/>
              <a:cs typeface="Roboto"/>
              <a:sym typeface="Roboto"/>
            </a:endParaRPr>
          </a:p>
        </p:txBody>
      </p:sp>
      <p:sp>
        <p:nvSpPr>
          <p:cNvPr id="274" name="Google Shape;274;p32"/>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75" name="Google Shape;275;p32"/>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Targeted attack with dirty labels</a:t>
            </a:r>
            <a:endParaRPr sz="2500" i="0" u="none" strike="noStrike" cap="none">
              <a:solidFill>
                <a:schemeClr val="dk1"/>
              </a:solidFill>
              <a:latin typeface="Roboto"/>
              <a:ea typeface="Roboto"/>
              <a:cs typeface="Roboto"/>
              <a:sym typeface="Roboto"/>
            </a:endParaRPr>
          </a:p>
        </p:txBody>
      </p:sp>
      <p:sp>
        <p:nvSpPr>
          <p:cNvPr id="276" name="Google Shape;276;p32"/>
          <p:cNvSpPr txBox="1"/>
          <p:nvPr/>
        </p:nvSpPr>
        <p:spPr>
          <a:xfrm>
            <a:off x="218300" y="1363175"/>
            <a:ext cx="8520600" cy="9234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Roboto"/>
              <a:buChar char="-"/>
            </a:pPr>
            <a:r>
              <a:rPr lang="ko" sz="1600" i="0" u="none" strike="noStrike" cap="none">
                <a:solidFill>
                  <a:srgbClr val="000000"/>
                </a:solidFill>
                <a:latin typeface="Roboto"/>
                <a:ea typeface="Roboto"/>
                <a:cs typeface="Roboto"/>
                <a:sym typeface="Roboto"/>
              </a:rPr>
              <a:t>Total 20 clients, randomly select 50% of them for every round.</a:t>
            </a:r>
            <a:endParaRPr sz="1600" i="0" u="none" strike="noStrike" cap="none">
              <a:solidFill>
                <a:srgbClr val="000000"/>
              </a:solidFill>
              <a:latin typeface="Roboto"/>
              <a:ea typeface="Roboto"/>
              <a:cs typeface="Roboto"/>
              <a:sym typeface="Roboto"/>
            </a:endParaRPr>
          </a:p>
          <a:p>
            <a:pPr marL="457200" marR="0" lvl="0" indent="-330200" algn="l" rtl="0">
              <a:lnSpc>
                <a:spcPct val="100000"/>
              </a:lnSpc>
              <a:spcBef>
                <a:spcPts val="0"/>
              </a:spcBef>
              <a:spcAft>
                <a:spcPts val="0"/>
              </a:spcAft>
              <a:buClr>
                <a:srgbClr val="000000"/>
              </a:buClr>
              <a:buSzPts val="1600"/>
              <a:buFont typeface="Roboto"/>
              <a:buChar char="-"/>
            </a:pPr>
            <a:r>
              <a:rPr lang="ko" sz="1600" i="0" u="none" strike="noStrike" cap="none">
                <a:solidFill>
                  <a:srgbClr val="000000"/>
                </a:solidFill>
                <a:latin typeface="Roboto"/>
                <a:ea typeface="Roboto"/>
                <a:cs typeface="Roboto"/>
                <a:sym typeface="Roboto"/>
              </a:rPr>
              <a:t>Non-IID with beta distribution, and no overlapped instances exist between local clients</a:t>
            </a:r>
            <a:endParaRPr sz="1600" i="0" u="none" strike="noStrike" cap="none">
              <a:solidFill>
                <a:srgbClr val="000000"/>
              </a:solidFill>
              <a:latin typeface="Roboto"/>
              <a:ea typeface="Roboto"/>
              <a:cs typeface="Roboto"/>
              <a:sym typeface="Roboto"/>
            </a:endParaRPr>
          </a:p>
          <a:p>
            <a:pPr marL="457200" marR="0" lvl="0" indent="-330200" algn="l" rtl="0">
              <a:lnSpc>
                <a:spcPct val="100000"/>
              </a:lnSpc>
              <a:spcBef>
                <a:spcPts val="0"/>
              </a:spcBef>
              <a:spcAft>
                <a:spcPts val="0"/>
              </a:spcAft>
              <a:buClr>
                <a:srgbClr val="000000"/>
              </a:buClr>
              <a:buSzPts val="1600"/>
              <a:buFont typeface="Roboto"/>
              <a:buChar char="-"/>
            </a:pPr>
            <a:r>
              <a:rPr lang="ko" sz="1600" i="0" u="none" strike="noStrike" cap="none">
                <a:solidFill>
                  <a:srgbClr val="000000"/>
                </a:solidFill>
                <a:latin typeface="Roboto"/>
                <a:ea typeface="Roboto"/>
                <a:cs typeface="Roboto"/>
                <a:sym typeface="Roboto"/>
              </a:rPr>
              <a:t>Total 100 communication rounds, 1 local epoch per round.</a:t>
            </a:r>
            <a:endParaRPr sz="1600" i="0" u="none" strike="noStrike" cap="none">
              <a:solidFill>
                <a:srgbClr val="000000"/>
              </a:solidFill>
              <a:latin typeface="Roboto"/>
              <a:ea typeface="Roboto"/>
              <a:cs typeface="Roboto"/>
              <a:sym typeface="Roboto"/>
            </a:endParaRPr>
          </a:p>
        </p:txBody>
      </p:sp>
      <p:pic>
        <p:nvPicPr>
          <p:cNvPr id="277" name="Google Shape;277;p32"/>
          <p:cNvPicPr preferRelativeResize="0"/>
          <p:nvPr/>
        </p:nvPicPr>
        <p:blipFill>
          <a:blip r:embed="rId3">
            <a:alphaModFix/>
          </a:blip>
          <a:stretch>
            <a:fillRect/>
          </a:stretch>
        </p:blipFill>
        <p:spPr>
          <a:xfrm>
            <a:off x="516888" y="2451200"/>
            <a:ext cx="8045476" cy="2200125"/>
          </a:xfrm>
          <a:prstGeom prst="rect">
            <a:avLst/>
          </a:prstGeom>
          <a:noFill/>
          <a:ln>
            <a:noFill/>
          </a:ln>
        </p:spPr>
      </p:pic>
      <p:sp>
        <p:nvSpPr>
          <p:cNvPr id="278" name="Google Shape;27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66" name="Google Shape;66;p15"/>
          <p:cNvSpPr txBox="1">
            <a:spLocks noGrp="1"/>
          </p:cNvSpPr>
          <p:nvPr>
            <p:ph type="body" idx="1"/>
          </p:nvPr>
        </p:nvSpPr>
        <p:spPr>
          <a:xfrm>
            <a:off x="311700" y="1381075"/>
            <a:ext cx="8520600" cy="18483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Concerns on user data privacy and confidentiality.</a:t>
            </a: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Inability to build an ML model due to inadequate data or training cost on ML implementation of the computational cost involved for training an ML model.</a:t>
            </a:r>
            <a:endParaRPr sz="1600">
              <a:solidFill>
                <a:schemeClr val="dk1"/>
              </a:solidFill>
              <a:latin typeface="Roboto"/>
              <a:ea typeface="Roboto"/>
              <a:cs typeface="Roboto"/>
              <a:sym typeface="Roboto"/>
            </a:endParaRPr>
          </a:p>
        </p:txBody>
      </p:sp>
      <p:sp>
        <p:nvSpPr>
          <p:cNvPr id="67" name="Google Shape;67;p15"/>
          <p:cNvSpPr txBox="1"/>
          <p:nvPr/>
        </p:nvSpPr>
        <p:spPr>
          <a:xfrm>
            <a:off x="254575" y="832475"/>
            <a:ext cx="8732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Federated learning</a:t>
            </a:r>
            <a:endParaRPr sz="2500">
              <a:latin typeface="Roboto"/>
              <a:ea typeface="Roboto"/>
              <a:cs typeface="Roboto"/>
              <a:sym typeface="Roboto"/>
            </a:endParaRPr>
          </a:p>
        </p:txBody>
      </p:sp>
      <p:sp>
        <p:nvSpPr>
          <p:cNvPr id="68" name="Google Shape;68;p15"/>
          <p:cNvSpPr txBox="1">
            <a:spLocks noGrp="1"/>
          </p:cNvSpPr>
          <p:nvPr>
            <p:ph type="title"/>
          </p:nvPr>
        </p:nvSpPr>
        <p:spPr>
          <a:xfrm>
            <a:off x="466300" y="0"/>
            <a:ext cx="296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ko" b="1">
                <a:solidFill>
                  <a:schemeClr val="lt1"/>
                </a:solidFill>
                <a:latin typeface="Roboto"/>
                <a:ea typeface="Roboto"/>
                <a:cs typeface="Roboto"/>
                <a:sym typeface="Roboto"/>
              </a:rPr>
              <a:t>Background</a:t>
            </a:r>
            <a:endParaRPr b="1">
              <a:solidFill>
                <a:schemeClr val="lt1"/>
              </a:solidFill>
              <a:latin typeface="Roboto"/>
              <a:ea typeface="Roboto"/>
              <a:cs typeface="Roboto"/>
              <a:sym typeface="Roboto"/>
            </a:endParaRPr>
          </a:p>
        </p:txBody>
      </p:sp>
      <p:pic>
        <p:nvPicPr>
          <p:cNvPr id="69" name="Google Shape;69;p15"/>
          <p:cNvPicPr preferRelativeResize="0"/>
          <p:nvPr/>
        </p:nvPicPr>
        <p:blipFill>
          <a:blip r:embed="rId3">
            <a:alphaModFix/>
          </a:blip>
          <a:stretch>
            <a:fillRect/>
          </a:stretch>
        </p:blipFill>
        <p:spPr>
          <a:xfrm>
            <a:off x="1750425" y="2560775"/>
            <a:ext cx="5740698" cy="2231250"/>
          </a:xfrm>
          <a:prstGeom prst="rect">
            <a:avLst/>
          </a:prstGeom>
          <a:noFill/>
          <a:ln>
            <a:noFill/>
          </a:ln>
        </p:spPr>
      </p:pic>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3"/>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Experiments</a:t>
            </a:r>
            <a:endParaRPr b="1">
              <a:solidFill>
                <a:schemeClr val="lt1"/>
              </a:solidFill>
              <a:latin typeface="Roboto"/>
              <a:ea typeface="Roboto"/>
              <a:cs typeface="Roboto"/>
              <a:sym typeface="Roboto"/>
            </a:endParaRPr>
          </a:p>
        </p:txBody>
      </p:sp>
      <p:sp>
        <p:nvSpPr>
          <p:cNvPr id="285" name="Google Shape;285;p33"/>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86" name="Google Shape;286;p33"/>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Untargeted attack with gaussian noise &amp; Summary</a:t>
            </a:r>
            <a:endParaRPr sz="2500" i="0" u="none" strike="noStrike" cap="none">
              <a:solidFill>
                <a:schemeClr val="dk1"/>
              </a:solidFill>
              <a:latin typeface="Roboto"/>
              <a:ea typeface="Roboto"/>
              <a:cs typeface="Roboto"/>
              <a:sym typeface="Roboto"/>
            </a:endParaRPr>
          </a:p>
        </p:txBody>
      </p:sp>
      <p:pic>
        <p:nvPicPr>
          <p:cNvPr id="287" name="Google Shape;287;p33"/>
          <p:cNvPicPr preferRelativeResize="0"/>
          <p:nvPr/>
        </p:nvPicPr>
        <p:blipFill>
          <a:blip r:embed="rId3">
            <a:alphaModFix/>
          </a:blip>
          <a:stretch>
            <a:fillRect/>
          </a:stretch>
        </p:blipFill>
        <p:spPr>
          <a:xfrm>
            <a:off x="254575" y="1723375"/>
            <a:ext cx="4278272" cy="2440800"/>
          </a:xfrm>
          <a:prstGeom prst="rect">
            <a:avLst/>
          </a:prstGeom>
          <a:noFill/>
          <a:ln>
            <a:noFill/>
          </a:ln>
        </p:spPr>
      </p:pic>
      <p:pic>
        <p:nvPicPr>
          <p:cNvPr id="288" name="Google Shape;288;p33"/>
          <p:cNvPicPr preferRelativeResize="0"/>
          <p:nvPr/>
        </p:nvPicPr>
        <p:blipFill>
          <a:blip r:embed="rId4">
            <a:alphaModFix/>
          </a:blip>
          <a:stretch>
            <a:fillRect/>
          </a:stretch>
        </p:blipFill>
        <p:spPr>
          <a:xfrm>
            <a:off x="4708625" y="1723375"/>
            <a:ext cx="4278276" cy="2402421"/>
          </a:xfrm>
          <a:prstGeom prst="rect">
            <a:avLst/>
          </a:prstGeom>
          <a:noFill/>
          <a:ln>
            <a:noFill/>
          </a:ln>
        </p:spPr>
      </p:pic>
      <p:sp>
        <p:nvSpPr>
          <p:cNvPr id="289" name="Google Shape;28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4"/>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Experiments</a:t>
            </a:r>
            <a:endParaRPr b="1">
              <a:solidFill>
                <a:schemeClr val="lt1"/>
              </a:solidFill>
              <a:latin typeface="Roboto"/>
              <a:ea typeface="Roboto"/>
              <a:cs typeface="Roboto"/>
              <a:sym typeface="Roboto"/>
            </a:endParaRPr>
          </a:p>
        </p:txBody>
      </p:sp>
      <p:sp>
        <p:nvSpPr>
          <p:cNvPr id="296" name="Google Shape;296;p34"/>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297" name="Google Shape;297;p34"/>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a:solidFill>
                  <a:schemeClr val="dk1"/>
                </a:solidFill>
                <a:latin typeface="Roboto"/>
                <a:ea typeface="Roboto"/>
                <a:cs typeface="Roboto"/>
                <a:sym typeface="Roboto"/>
              </a:rPr>
              <a:t>Robustness test results</a:t>
            </a:r>
            <a:endParaRPr sz="2500" i="0" u="none" strike="noStrike" cap="none">
              <a:solidFill>
                <a:schemeClr val="dk1"/>
              </a:solidFill>
              <a:latin typeface="Roboto"/>
              <a:ea typeface="Roboto"/>
              <a:cs typeface="Roboto"/>
              <a:sym typeface="Roboto"/>
            </a:endParaRPr>
          </a:p>
        </p:txBody>
      </p:sp>
      <p:pic>
        <p:nvPicPr>
          <p:cNvPr id="298" name="Google Shape;298;p34"/>
          <p:cNvPicPr preferRelativeResize="0"/>
          <p:nvPr/>
        </p:nvPicPr>
        <p:blipFill>
          <a:blip r:embed="rId3">
            <a:alphaModFix/>
          </a:blip>
          <a:stretch>
            <a:fillRect/>
          </a:stretch>
        </p:blipFill>
        <p:spPr>
          <a:xfrm>
            <a:off x="120025" y="1593350"/>
            <a:ext cx="8839200" cy="2422928"/>
          </a:xfrm>
          <a:prstGeom prst="rect">
            <a:avLst/>
          </a:prstGeom>
          <a:noFill/>
          <a:ln>
            <a:noFill/>
          </a:ln>
        </p:spPr>
      </p:pic>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5"/>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Experiments</a:t>
            </a:r>
            <a:endParaRPr b="1">
              <a:solidFill>
                <a:schemeClr val="lt1"/>
              </a:solidFill>
              <a:latin typeface="Roboto"/>
              <a:ea typeface="Roboto"/>
              <a:cs typeface="Roboto"/>
              <a:sym typeface="Roboto"/>
            </a:endParaRPr>
          </a:p>
        </p:txBody>
      </p:sp>
      <p:sp>
        <p:nvSpPr>
          <p:cNvPr id="306" name="Google Shape;306;p35"/>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307" name="Google Shape;307;p35"/>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chemeClr val="dk1"/>
                </a:solidFill>
                <a:latin typeface="Roboto"/>
                <a:ea typeface="Roboto"/>
                <a:cs typeface="Roboto"/>
                <a:sym typeface="Roboto"/>
              </a:rPr>
              <a:t>Qualitative Analysis</a:t>
            </a:r>
            <a:endParaRPr sz="2500" i="0" u="none" strike="noStrike" cap="none">
              <a:solidFill>
                <a:schemeClr val="dk1"/>
              </a:solidFill>
              <a:latin typeface="Roboto"/>
              <a:ea typeface="Roboto"/>
              <a:cs typeface="Roboto"/>
              <a:sym typeface="Roboto"/>
            </a:endParaRPr>
          </a:p>
        </p:txBody>
      </p:sp>
      <p:pic>
        <p:nvPicPr>
          <p:cNvPr id="308" name="Google Shape;308;p35"/>
          <p:cNvPicPr preferRelativeResize="0"/>
          <p:nvPr/>
        </p:nvPicPr>
        <p:blipFill rotWithShape="1">
          <a:blip r:embed="rId3">
            <a:alphaModFix/>
          </a:blip>
          <a:srcRect/>
          <a:stretch/>
        </p:blipFill>
        <p:spPr>
          <a:xfrm>
            <a:off x="1953550" y="1474400"/>
            <a:ext cx="5172150" cy="3548075"/>
          </a:xfrm>
          <a:prstGeom prst="rect">
            <a:avLst/>
          </a:prstGeom>
          <a:noFill/>
          <a:ln>
            <a:noFill/>
          </a:ln>
        </p:spPr>
      </p:pic>
      <p:sp>
        <p:nvSpPr>
          <p:cNvPr id="309" name="Google Shape;30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22</a:t>
            </a:fld>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1"/>
          <p:cNvSpPr/>
          <p:nvPr/>
        </p:nvSpPr>
        <p:spPr>
          <a:xfrm>
            <a:off x="0" y="2849880"/>
            <a:ext cx="594300" cy="7926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51"/>
          <p:cNvSpPr/>
          <p:nvPr/>
        </p:nvSpPr>
        <p:spPr>
          <a:xfrm>
            <a:off x="693425" y="2817171"/>
            <a:ext cx="8534400" cy="7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ko" sz="2500" b="1">
                <a:latin typeface="Roboto"/>
                <a:ea typeface="Roboto"/>
                <a:cs typeface="Roboto"/>
                <a:sym typeface="Roboto"/>
              </a:rPr>
              <a:t>FedDefender: Client-Side Attack-Tolerant</a:t>
            </a:r>
            <a:endParaRPr sz="2500" b="1">
              <a:latin typeface="Roboto"/>
              <a:ea typeface="Roboto"/>
              <a:cs typeface="Roboto"/>
              <a:sym typeface="Roboto"/>
            </a:endParaRPr>
          </a:p>
          <a:p>
            <a:pPr marL="0" marR="0" lvl="0" indent="0" algn="l" rtl="0">
              <a:lnSpc>
                <a:spcPct val="100000"/>
              </a:lnSpc>
              <a:spcBef>
                <a:spcPts val="0"/>
              </a:spcBef>
              <a:spcAft>
                <a:spcPts val="0"/>
              </a:spcAft>
              <a:buSzPts val="1100"/>
              <a:buNone/>
            </a:pPr>
            <a:r>
              <a:rPr lang="ko" sz="2500" b="1">
                <a:latin typeface="Roboto"/>
                <a:ea typeface="Roboto"/>
                <a:cs typeface="Roboto"/>
                <a:sym typeface="Roboto"/>
              </a:rPr>
              <a:t>Federated Learning (KDD’ 23)</a:t>
            </a:r>
            <a:endParaRPr sz="2500" b="1">
              <a:latin typeface="Roboto"/>
              <a:ea typeface="Roboto"/>
              <a:cs typeface="Roboto"/>
              <a:sym typeface="Roboto"/>
            </a:endParaRPr>
          </a:p>
          <a:p>
            <a:pPr marL="0" marR="0" lvl="0" indent="0" algn="l" rtl="0">
              <a:lnSpc>
                <a:spcPct val="100000"/>
              </a:lnSpc>
              <a:spcBef>
                <a:spcPts val="0"/>
              </a:spcBef>
              <a:spcAft>
                <a:spcPts val="0"/>
              </a:spcAft>
              <a:buSzPts val="1100"/>
              <a:buNone/>
            </a:pPr>
            <a:endParaRPr sz="2500" b="1">
              <a:latin typeface="Roboto"/>
              <a:ea typeface="Roboto"/>
              <a:cs typeface="Roboto"/>
              <a:sym typeface="Roboto"/>
            </a:endParaRPr>
          </a:p>
          <a:p>
            <a:pPr marL="0" marR="0" lvl="0" indent="0" algn="l" rtl="0">
              <a:lnSpc>
                <a:spcPct val="100000"/>
              </a:lnSpc>
              <a:spcBef>
                <a:spcPts val="0"/>
              </a:spcBef>
              <a:spcAft>
                <a:spcPts val="0"/>
              </a:spcAft>
              <a:buNone/>
            </a:pPr>
            <a:endParaRPr sz="2500"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2"/>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Taxonomy of defenses against attacks</a:t>
            </a:r>
            <a:endParaRPr b="1">
              <a:solidFill>
                <a:schemeClr val="lt1"/>
              </a:solidFill>
              <a:latin typeface="Roboto"/>
              <a:ea typeface="Roboto"/>
              <a:cs typeface="Roboto"/>
              <a:sym typeface="Roboto"/>
            </a:endParaRPr>
          </a:p>
        </p:txBody>
      </p:sp>
      <p:sp>
        <p:nvSpPr>
          <p:cNvPr id="495" name="Google Shape;495;p52"/>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496" name="Google Shape;496;p52"/>
          <p:cNvSpPr txBox="1"/>
          <p:nvPr/>
        </p:nvSpPr>
        <p:spPr>
          <a:xfrm>
            <a:off x="254575" y="832475"/>
            <a:ext cx="86772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Two branches of defense strategies against attacks</a:t>
            </a:r>
            <a:endParaRPr sz="2500">
              <a:latin typeface="Roboto"/>
              <a:ea typeface="Roboto"/>
              <a:cs typeface="Roboto"/>
              <a:sym typeface="Roboto"/>
            </a:endParaRPr>
          </a:p>
        </p:txBody>
      </p:sp>
      <p:sp>
        <p:nvSpPr>
          <p:cNvPr id="497" name="Google Shape;497;p52"/>
          <p:cNvSpPr txBox="1"/>
          <p:nvPr/>
        </p:nvSpPr>
        <p:spPr>
          <a:xfrm>
            <a:off x="311700" y="1457275"/>
            <a:ext cx="8520600" cy="2117700"/>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Clr>
                <a:schemeClr val="dk1"/>
              </a:buClr>
              <a:buSzPts val="2100"/>
              <a:buFont typeface="Roboto"/>
              <a:buChar char="●"/>
            </a:pPr>
            <a:r>
              <a:rPr lang="ko" sz="1700">
                <a:solidFill>
                  <a:schemeClr val="dk1"/>
                </a:solidFill>
                <a:latin typeface="Roboto"/>
                <a:ea typeface="Roboto"/>
                <a:cs typeface="Roboto"/>
                <a:sym typeface="Roboto"/>
              </a:rPr>
              <a:t>Robust Aggregation Strategy using critical weight (ICCV’ 23 + Under review)</a:t>
            </a:r>
            <a:endParaRPr sz="17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457200" lvl="0" indent="-361950" algn="l" rtl="0">
              <a:lnSpc>
                <a:spcPct val="115000"/>
              </a:lnSpc>
              <a:spcBef>
                <a:spcPts val="1200"/>
              </a:spcBef>
              <a:spcAft>
                <a:spcPts val="0"/>
              </a:spcAft>
              <a:buClr>
                <a:srgbClr val="3C78D8"/>
              </a:buClr>
              <a:buSzPts val="2100"/>
              <a:buFont typeface="Roboto"/>
              <a:buChar char="●"/>
            </a:pPr>
            <a:r>
              <a:rPr lang="ko" sz="1700" i="1">
                <a:solidFill>
                  <a:srgbClr val="3C78D8"/>
                </a:solidFill>
                <a:latin typeface="Roboto"/>
                <a:ea typeface="Roboto"/>
                <a:cs typeface="Roboto"/>
                <a:sym typeface="Roboto"/>
              </a:rPr>
              <a:t>Attack Tolerant Local Gradient Update (KDD’ 23)</a:t>
            </a:r>
            <a:endParaRPr sz="1700" i="1">
              <a:solidFill>
                <a:srgbClr val="3C78D8"/>
              </a:solidFill>
              <a:latin typeface="Roboto"/>
              <a:ea typeface="Roboto"/>
              <a:cs typeface="Roboto"/>
              <a:sym typeface="Roboto"/>
            </a:endParaRPr>
          </a:p>
        </p:txBody>
      </p:sp>
      <p:pic>
        <p:nvPicPr>
          <p:cNvPr id="498" name="Google Shape;498;p52"/>
          <p:cNvPicPr preferRelativeResize="0"/>
          <p:nvPr/>
        </p:nvPicPr>
        <p:blipFill>
          <a:blip r:embed="rId3">
            <a:alphaModFix/>
          </a:blip>
          <a:stretch>
            <a:fillRect/>
          </a:stretch>
        </p:blipFill>
        <p:spPr>
          <a:xfrm>
            <a:off x="2612388" y="3669075"/>
            <a:ext cx="3192752" cy="841765"/>
          </a:xfrm>
          <a:prstGeom prst="rect">
            <a:avLst/>
          </a:prstGeom>
          <a:noFill/>
          <a:ln>
            <a:noFill/>
          </a:ln>
        </p:spPr>
      </p:pic>
      <p:sp>
        <p:nvSpPr>
          <p:cNvPr id="499" name="Google Shape;499;p52"/>
          <p:cNvSpPr/>
          <p:nvPr/>
        </p:nvSpPr>
        <p:spPr>
          <a:xfrm>
            <a:off x="5357494" y="3669075"/>
            <a:ext cx="503100" cy="461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0" name="Google Shape;500;p52"/>
          <p:cNvPicPr preferRelativeResize="0"/>
          <p:nvPr/>
        </p:nvPicPr>
        <p:blipFill>
          <a:blip r:embed="rId3">
            <a:alphaModFix/>
          </a:blip>
          <a:stretch>
            <a:fillRect/>
          </a:stretch>
        </p:blipFill>
        <p:spPr>
          <a:xfrm>
            <a:off x="2667837" y="2057275"/>
            <a:ext cx="3192775" cy="841775"/>
          </a:xfrm>
          <a:prstGeom prst="rect">
            <a:avLst/>
          </a:prstGeom>
          <a:noFill/>
          <a:ln>
            <a:noFill/>
          </a:ln>
        </p:spPr>
      </p:pic>
      <p:sp>
        <p:nvSpPr>
          <p:cNvPr id="501" name="Google Shape;501;p52"/>
          <p:cNvSpPr/>
          <p:nvPr/>
        </p:nvSpPr>
        <p:spPr>
          <a:xfrm>
            <a:off x="4438018" y="2057275"/>
            <a:ext cx="884700" cy="4608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24</a:t>
            </a:fld>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3"/>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3"/>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Motivation</a:t>
            </a:r>
            <a:endParaRPr b="1">
              <a:solidFill>
                <a:schemeClr val="lt1"/>
              </a:solidFill>
              <a:latin typeface="Roboto"/>
              <a:ea typeface="Roboto"/>
              <a:cs typeface="Roboto"/>
              <a:sym typeface="Roboto"/>
            </a:endParaRPr>
          </a:p>
        </p:txBody>
      </p:sp>
      <p:sp>
        <p:nvSpPr>
          <p:cNvPr id="509" name="Google Shape;509;p53"/>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10" name="Google Shape;510;p53"/>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What are the limitations of robust aggregation approaches?</a:t>
            </a:r>
            <a:endParaRPr sz="2500">
              <a:solidFill>
                <a:schemeClr val="dk1"/>
              </a:solidFill>
              <a:latin typeface="Roboto"/>
              <a:ea typeface="Roboto"/>
              <a:cs typeface="Roboto"/>
              <a:sym typeface="Roboto"/>
            </a:endParaRPr>
          </a:p>
        </p:txBody>
      </p:sp>
      <p:sp>
        <p:nvSpPr>
          <p:cNvPr id="511" name="Google Shape;511;p53"/>
          <p:cNvSpPr txBox="1"/>
          <p:nvPr/>
        </p:nvSpPr>
        <p:spPr>
          <a:xfrm>
            <a:off x="254575" y="1381075"/>
            <a:ext cx="8889300" cy="198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ko" sz="1600">
                <a:solidFill>
                  <a:schemeClr val="dk1"/>
                </a:solidFill>
                <a:latin typeface="Roboto"/>
                <a:ea typeface="Roboto"/>
                <a:cs typeface="Roboto"/>
                <a:sym typeface="Roboto"/>
              </a:rPr>
              <a:t>It is difficult to distinguish benign users with non-IID local data distribution from adversaries. If robust aggregation fails to detect, the performance of model can be degraded.</a:t>
            </a:r>
            <a:br>
              <a:rPr lang="ko" sz="1600">
                <a:solidFill>
                  <a:schemeClr val="dk1"/>
                </a:solidFill>
                <a:latin typeface="Roboto"/>
                <a:ea typeface="Roboto"/>
                <a:cs typeface="Roboto"/>
                <a:sym typeface="Roboto"/>
              </a:rPr>
            </a:br>
            <a:endParaRPr sz="16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6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ko" sz="1600">
                <a:solidFill>
                  <a:schemeClr val="dk1"/>
                </a:solidFill>
                <a:latin typeface="Roboto"/>
                <a:ea typeface="Roboto"/>
                <a:cs typeface="Roboto"/>
                <a:sym typeface="Roboto"/>
              </a:rPr>
              <a:t>⇒ With this motivation, we propose the </a:t>
            </a:r>
            <a:r>
              <a:rPr lang="ko" sz="1600" b="1">
                <a:solidFill>
                  <a:srgbClr val="3C78D8"/>
                </a:solidFill>
                <a:latin typeface="Roboto"/>
                <a:ea typeface="Roboto"/>
                <a:cs typeface="Roboto"/>
                <a:sym typeface="Roboto"/>
              </a:rPr>
              <a:t>Attack Tolerant Local Gradient Update</a:t>
            </a:r>
            <a:r>
              <a:rPr lang="ko" sz="1600">
                <a:solidFill>
                  <a:schemeClr val="dk1"/>
                </a:solidFill>
                <a:latin typeface="Roboto"/>
                <a:ea typeface="Roboto"/>
                <a:cs typeface="Roboto"/>
                <a:sym typeface="Roboto"/>
              </a:rPr>
              <a:t> as an add-on module to guarantee additional resistance to model poisoning attack.  </a:t>
            </a:r>
            <a:endParaRPr sz="1600">
              <a:solidFill>
                <a:schemeClr val="dk1"/>
              </a:solidFill>
              <a:latin typeface="Roboto"/>
              <a:ea typeface="Roboto"/>
              <a:cs typeface="Roboto"/>
              <a:sym typeface="Roboto"/>
            </a:endParaRPr>
          </a:p>
        </p:txBody>
      </p:sp>
      <p:grpSp>
        <p:nvGrpSpPr>
          <p:cNvPr id="512" name="Google Shape;512;p53"/>
          <p:cNvGrpSpPr/>
          <p:nvPr/>
        </p:nvGrpSpPr>
        <p:grpSpPr>
          <a:xfrm>
            <a:off x="2915513" y="3266323"/>
            <a:ext cx="3248206" cy="841765"/>
            <a:chOff x="2915513" y="3320775"/>
            <a:chExt cx="3248206" cy="841765"/>
          </a:xfrm>
        </p:grpSpPr>
        <p:pic>
          <p:nvPicPr>
            <p:cNvPr id="513" name="Google Shape;513;p53"/>
            <p:cNvPicPr preferRelativeResize="0"/>
            <p:nvPr/>
          </p:nvPicPr>
          <p:blipFill>
            <a:blip r:embed="rId3">
              <a:alphaModFix/>
            </a:blip>
            <a:stretch>
              <a:fillRect/>
            </a:stretch>
          </p:blipFill>
          <p:spPr>
            <a:xfrm>
              <a:off x="2915513" y="3320775"/>
              <a:ext cx="3192752" cy="841765"/>
            </a:xfrm>
            <a:prstGeom prst="rect">
              <a:avLst/>
            </a:prstGeom>
            <a:noFill/>
            <a:ln>
              <a:noFill/>
            </a:ln>
          </p:spPr>
        </p:pic>
        <p:sp>
          <p:nvSpPr>
            <p:cNvPr id="514" name="Google Shape;514;p53"/>
            <p:cNvSpPr/>
            <p:nvPr/>
          </p:nvSpPr>
          <p:spPr>
            <a:xfrm>
              <a:off x="5660619" y="3320775"/>
              <a:ext cx="503100" cy="461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25</a:t>
            </a:fld>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4"/>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4"/>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Main Idea: Client-Side Attack-Tolerant Update</a:t>
            </a:r>
            <a:endParaRPr b="1">
              <a:solidFill>
                <a:srgbClr val="FFFFFF"/>
              </a:solidFill>
              <a:latin typeface="Roboto"/>
              <a:ea typeface="Roboto"/>
              <a:cs typeface="Roboto"/>
              <a:sym typeface="Roboto"/>
            </a:endParaRPr>
          </a:p>
        </p:txBody>
      </p:sp>
      <p:sp>
        <p:nvSpPr>
          <p:cNvPr id="522" name="Google Shape;522;p54"/>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23" name="Google Shape;52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t>26</a:t>
            </a:fld>
            <a:endParaRPr/>
          </a:p>
        </p:txBody>
      </p:sp>
      <p:sp>
        <p:nvSpPr>
          <p:cNvPr id="524" name="Google Shape;524;p54"/>
          <p:cNvSpPr txBox="1"/>
          <p:nvPr/>
        </p:nvSpPr>
        <p:spPr>
          <a:xfrm>
            <a:off x="254575" y="832475"/>
            <a:ext cx="8570100" cy="3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solidFill>
                  <a:schemeClr val="dk1"/>
                </a:solidFill>
                <a:latin typeface="Roboto"/>
                <a:ea typeface="Roboto"/>
                <a:cs typeface="Roboto"/>
                <a:sym typeface="Roboto"/>
              </a:rPr>
              <a:t>"Vaccinate" local models to thwart model poisoning attack</a:t>
            </a:r>
            <a:r>
              <a:rPr lang="ko" sz="2500">
                <a:latin typeface="Roboto"/>
                <a:ea typeface="Roboto"/>
                <a:cs typeface="Roboto"/>
                <a:sym typeface="Roboto"/>
              </a:rPr>
              <a:t> </a:t>
            </a:r>
            <a:endParaRPr sz="2500">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457200" lvl="0" indent="-330200" algn="l" rtl="0">
              <a:spcBef>
                <a:spcPts val="0"/>
              </a:spcBef>
              <a:spcAft>
                <a:spcPts val="0"/>
              </a:spcAft>
              <a:buSzPts val="1600"/>
              <a:buFont typeface="Roboto"/>
              <a:buChar char="-"/>
            </a:pPr>
            <a:r>
              <a:rPr lang="ko" sz="1600" b="1">
                <a:latin typeface="Roboto"/>
                <a:ea typeface="Roboto"/>
                <a:cs typeface="Roboto"/>
                <a:sym typeface="Roboto"/>
              </a:rPr>
              <a:t>Attack-tolerant Local Meta Update</a:t>
            </a:r>
            <a:endParaRPr sz="1600" b="1">
              <a:latin typeface="Roboto"/>
              <a:ea typeface="Roboto"/>
              <a:cs typeface="Roboto"/>
              <a:sym typeface="Roboto"/>
            </a:endParaRPr>
          </a:p>
          <a:p>
            <a:pPr marL="914400" lvl="1" indent="-330200" algn="l" rtl="0">
              <a:spcBef>
                <a:spcPts val="0"/>
              </a:spcBef>
              <a:spcAft>
                <a:spcPts val="0"/>
              </a:spcAft>
              <a:buSzPts val="1600"/>
              <a:buFont typeface="Roboto"/>
              <a:buChar char="-"/>
            </a:pPr>
            <a:r>
              <a:rPr lang="ko">
                <a:solidFill>
                  <a:schemeClr val="dk1"/>
                </a:solidFill>
                <a:latin typeface="Roboto"/>
                <a:ea typeface="Roboto"/>
                <a:cs typeface="Roboto"/>
                <a:sym typeface="Roboto"/>
              </a:rPr>
              <a:t>learn noise-tolerant parameters in a way that "vaccinates" the local model using meta-update</a:t>
            </a:r>
            <a:br>
              <a:rPr lang="ko" sz="1600">
                <a:latin typeface="Roboto"/>
                <a:ea typeface="Roboto"/>
                <a:cs typeface="Roboto"/>
                <a:sym typeface="Roboto"/>
              </a:rPr>
            </a:b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ko" sz="1600" b="1">
                <a:latin typeface="Roboto"/>
                <a:ea typeface="Roboto"/>
                <a:cs typeface="Roboto"/>
                <a:sym typeface="Roboto"/>
              </a:rPr>
              <a:t>Attack-tolerant Global Knowledge Distillation</a:t>
            </a:r>
            <a:endParaRPr sz="1600" b="1">
              <a:latin typeface="Roboto"/>
              <a:ea typeface="Roboto"/>
              <a:cs typeface="Roboto"/>
              <a:sym typeface="Roboto"/>
            </a:endParaRPr>
          </a:p>
          <a:p>
            <a:pPr marL="914400" lvl="1" indent="-330200" algn="l" rtl="0">
              <a:spcBef>
                <a:spcPts val="0"/>
              </a:spcBef>
              <a:spcAft>
                <a:spcPts val="0"/>
              </a:spcAft>
              <a:buSzPts val="1600"/>
              <a:buFont typeface="Roboto"/>
              <a:buChar char="-"/>
            </a:pPr>
            <a:r>
              <a:rPr lang="ko">
                <a:latin typeface="Roboto"/>
                <a:ea typeface="Roboto"/>
                <a:cs typeface="Roboto"/>
                <a:sym typeface="Roboto"/>
              </a:rPr>
              <a:t>Align the local model’s knowledge to the global data distribution while reducing the adverse effects of the possibly-corrupted global model</a:t>
            </a:r>
            <a:endParaRPr>
              <a:latin typeface="Roboto"/>
              <a:ea typeface="Roboto"/>
              <a:cs typeface="Roboto"/>
              <a:sym typeface="Roboto"/>
            </a:endParaRPr>
          </a:p>
          <a:p>
            <a:pPr marL="457200" lvl="0" indent="0" algn="l" rtl="0">
              <a:spcBef>
                <a:spcPts val="0"/>
              </a:spcBef>
              <a:spcAft>
                <a:spcPts val="0"/>
              </a:spcAft>
              <a:buNone/>
            </a:pPr>
            <a:endParaRPr sz="1500">
              <a:latin typeface="Roboto"/>
              <a:ea typeface="Roboto"/>
              <a:cs typeface="Roboto"/>
              <a:sym typeface="Roboto"/>
            </a:endParaRPr>
          </a:p>
          <a:p>
            <a:pPr marL="457200" lvl="0" indent="0" algn="l" rtl="0">
              <a:spcBef>
                <a:spcPts val="0"/>
              </a:spcBef>
              <a:spcAft>
                <a:spcPts val="0"/>
              </a:spcAft>
              <a:buNone/>
            </a:pPr>
            <a:endParaRPr sz="1800" b="1">
              <a:latin typeface="Roboto"/>
              <a:ea typeface="Roboto"/>
              <a:cs typeface="Roboto"/>
              <a:sym typeface="Roboto"/>
            </a:endParaRPr>
          </a:p>
        </p:txBody>
      </p:sp>
      <p:pic>
        <p:nvPicPr>
          <p:cNvPr id="525" name="Google Shape;525;p54"/>
          <p:cNvPicPr preferRelativeResize="0"/>
          <p:nvPr/>
        </p:nvPicPr>
        <p:blipFill>
          <a:blip r:embed="rId3">
            <a:alphaModFix/>
          </a:blip>
          <a:stretch>
            <a:fillRect/>
          </a:stretch>
        </p:blipFill>
        <p:spPr>
          <a:xfrm>
            <a:off x="710175" y="3103251"/>
            <a:ext cx="7528275" cy="19535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5"/>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5"/>
          <p:cNvSpPr txBox="1">
            <a:spLocks noGrp="1"/>
          </p:cNvSpPr>
          <p:nvPr>
            <p:ph type="title"/>
          </p:nvPr>
        </p:nvSpPr>
        <p:spPr>
          <a:xfrm>
            <a:off x="572163"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Step 1. Attack-tolerant Local Meta Update</a:t>
            </a:r>
            <a:endParaRPr b="1">
              <a:solidFill>
                <a:srgbClr val="FFFFFF"/>
              </a:solidFill>
              <a:latin typeface="Roboto"/>
              <a:ea typeface="Roboto"/>
              <a:cs typeface="Roboto"/>
              <a:sym typeface="Roboto"/>
            </a:endParaRPr>
          </a:p>
        </p:txBody>
      </p:sp>
      <p:sp>
        <p:nvSpPr>
          <p:cNvPr id="532" name="Google Shape;532;p55"/>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33" name="Google Shape;53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27</a:t>
            </a:fld>
            <a:endParaRPr>
              <a:latin typeface="Roboto"/>
              <a:ea typeface="Roboto"/>
              <a:cs typeface="Roboto"/>
              <a:sym typeface="Roboto"/>
            </a:endParaRPr>
          </a:p>
        </p:txBody>
      </p:sp>
      <p:sp>
        <p:nvSpPr>
          <p:cNvPr id="534" name="Google Shape;534;p55"/>
          <p:cNvSpPr txBox="1"/>
          <p:nvPr/>
        </p:nvSpPr>
        <p:spPr>
          <a:xfrm>
            <a:off x="360438" y="832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Give vaccine to the local client using meta learning</a:t>
            </a:r>
            <a:endParaRPr sz="2500">
              <a:latin typeface="Roboto"/>
              <a:ea typeface="Roboto"/>
              <a:cs typeface="Roboto"/>
              <a:sym typeface="Roboto"/>
            </a:endParaRPr>
          </a:p>
          <a:p>
            <a:pPr marL="0" lvl="0" indent="0" algn="l" rtl="0">
              <a:spcBef>
                <a:spcPts val="0"/>
              </a:spcBef>
              <a:spcAft>
                <a:spcPts val="0"/>
              </a:spcAft>
              <a:buNone/>
            </a:pPr>
            <a:endParaRPr sz="2000" b="1">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AutoNum type="arabicPeriod"/>
            </a:pPr>
            <a:r>
              <a:rPr lang="ko" sz="1500">
                <a:solidFill>
                  <a:schemeClr val="dk1"/>
                </a:solidFill>
                <a:latin typeface="Roboto"/>
                <a:ea typeface="Roboto"/>
                <a:cs typeface="Roboto"/>
                <a:sym typeface="Roboto"/>
              </a:rPr>
              <a:t>Generate perturbing  batch       by replacing the label </a:t>
            </a:r>
            <a:r>
              <a:rPr lang="ko" sz="1500" b="1">
                <a:solidFill>
                  <a:schemeClr val="dk1"/>
                </a:solidFill>
                <a:latin typeface="Roboto"/>
                <a:ea typeface="Roboto"/>
                <a:cs typeface="Roboto"/>
                <a:sym typeface="Roboto"/>
              </a:rPr>
              <a:t>y</a:t>
            </a:r>
            <a:r>
              <a:rPr lang="ko" sz="1500">
                <a:solidFill>
                  <a:schemeClr val="dk1"/>
                </a:solidFill>
                <a:latin typeface="Roboto"/>
                <a:ea typeface="Roboto"/>
                <a:cs typeface="Roboto"/>
                <a:sym typeface="Roboto"/>
              </a:rPr>
              <a:t> with synthetic label</a:t>
            </a:r>
            <a:endParaRPr sz="1500">
              <a:solidFill>
                <a:schemeClr val="dk1"/>
              </a:solidFill>
              <a:latin typeface="Roboto"/>
              <a:ea typeface="Roboto"/>
              <a:cs typeface="Roboto"/>
              <a:sym typeface="Roboto"/>
            </a:endParaRPr>
          </a:p>
          <a:p>
            <a:pPr marL="457200" lvl="0" indent="0" algn="l" rtl="0">
              <a:lnSpc>
                <a:spcPct val="115000"/>
              </a:lnSpc>
              <a:spcBef>
                <a:spcPts val="1200"/>
              </a:spcBef>
              <a:spcAft>
                <a:spcPts val="0"/>
              </a:spcAft>
              <a:buNone/>
            </a:pPr>
            <a:br>
              <a:rPr lang="ko" sz="1500">
                <a:solidFill>
                  <a:schemeClr val="dk1"/>
                </a:solidFill>
                <a:latin typeface="Roboto"/>
                <a:ea typeface="Roboto"/>
                <a:cs typeface="Roboto"/>
                <a:sym typeface="Roboto"/>
              </a:rPr>
            </a:br>
            <a:endParaRPr sz="1500">
              <a:solidFill>
                <a:schemeClr val="dk1"/>
              </a:solidFill>
              <a:latin typeface="Roboto"/>
              <a:ea typeface="Roboto"/>
              <a:cs typeface="Roboto"/>
              <a:sym typeface="Roboto"/>
            </a:endParaRPr>
          </a:p>
          <a:p>
            <a:pPr marL="457200" lvl="0" indent="-323850" algn="l" rtl="0">
              <a:lnSpc>
                <a:spcPct val="115000"/>
              </a:lnSpc>
              <a:spcBef>
                <a:spcPts val="1200"/>
              </a:spcBef>
              <a:spcAft>
                <a:spcPts val="0"/>
              </a:spcAft>
              <a:buClr>
                <a:schemeClr val="dk1"/>
              </a:buClr>
              <a:buSzPts val="1500"/>
              <a:buFont typeface="Roboto"/>
              <a:buAutoNum type="arabicPeriod"/>
            </a:pPr>
            <a:r>
              <a:rPr lang="ko" sz="1500">
                <a:solidFill>
                  <a:schemeClr val="dk1"/>
                </a:solidFill>
                <a:latin typeface="Roboto"/>
                <a:ea typeface="Roboto"/>
                <a:cs typeface="Roboto"/>
                <a:sym typeface="Roboto"/>
              </a:rPr>
              <a:t>Local model poisoning with synthetic noises </a:t>
            </a:r>
            <a:endParaRPr sz="15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457200" lvl="0" indent="0" algn="l" rtl="0">
              <a:lnSpc>
                <a:spcPct val="115000"/>
              </a:lnSpc>
              <a:spcBef>
                <a:spcPts val="1200"/>
              </a:spcBef>
              <a:spcAft>
                <a:spcPts val="0"/>
              </a:spcAft>
              <a:buNone/>
            </a:pPr>
            <a:endParaRPr sz="1500">
              <a:latin typeface="Roboto"/>
              <a:ea typeface="Roboto"/>
              <a:cs typeface="Roboto"/>
              <a:sym typeface="Roboto"/>
            </a:endParaRPr>
          </a:p>
          <a:p>
            <a:pPr marL="457200" lvl="0" indent="0" algn="l" rtl="0">
              <a:spcBef>
                <a:spcPts val="1200"/>
              </a:spcBef>
              <a:spcAft>
                <a:spcPts val="0"/>
              </a:spcAft>
              <a:buNone/>
            </a:pPr>
            <a:endParaRPr sz="1500">
              <a:latin typeface="Roboto"/>
              <a:ea typeface="Roboto"/>
              <a:cs typeface="Roboto"/>
              <a:sym typeface="Roboto"/>
            </a:endParaRPr>
          </a:p>
          <a:p>
            <a:pPr marL="457200" lvl="0" indent="0" algn="l" rtl="0">
              <a:spcBef>
                <a:spcPts val="0"/>
              </a:spcBef>
              <a:spcAft>
                <a:spcPts val="0"/>
              </a:spcAft>
              <a:buNone/>
            </a:pPr>
            <a:endParaRPr sz="1800" b="1">
              <a:latin typeface="Roboto"/>
              <a:ea typeface="Roboto"/>
              <a:cs typeface="Roboto"/>
              <a:sym typeface="Roboto"/>
            </a:endParaRPr>
          </a:p>
        </p:txBody>
      </p:sp>
      <p:pic>
        <p:nvPicPr>
          <p:cNvPr id="535" name="Google Shape;535;p55"/>
          <p:cNvPicPr preferRelativeResize="0"/>
          <p:nvPr/>
        </p:nvPicPr>
        <p:blipFill>
          <a:blip r:embed="rId3">
            <a:alphaModFix/>
          </a:blip>
          <a:stretch>
            <a:fillRect/>
          </a:stretch>
        </p:blipFill>
        <p:spPr>
          <a:xfrm>
            <a:off x="819125" y="3062150"/>
            <a:ext cx="3492575" cy="1285100"/>
          </a:xfrm>
          <a:prstGeom prst="rect">
            <a:avLst/>
          </a:prstGeom>
          <a:noFill/>
          <a:ln>
            <a:noFill/>
          </a:ln>
        </p:spPr>
      </p:pic>
      <p:pic>
        <p:nvPicPr>
          <p:cNvPr id="537" name="Google Shape;537;p55"/>
          <p:cNvPicPr preferRelativeResize="0"/>
          <p:nvPr/>
        </p:nvPicPr>
        <p:blipFill>
          <a:blip r:embed="rId4">
            <a:alphaModFix/>
          </a:blip>
          <a:stretch>
            <a:fillRect/>
          </a:stretch>
        </p:blipFill>
        <p:spPr>
          <a:xfrm>
            <a:off x="2343813" y="1891637"/>
            <a:ext cx="4765570" cy="393600"/>
          </a:xfrm>
          <a:prstGeom prst="rect">
            <a:avLst/>
          </a:prstGeom>
          <a:noFill/>
          <a:ln>
            <a:noFill/>
          </a:ln>
        </p:spPr>
      </p:pic>
      <p:pic>
        <p:nvPicPr>
          <p:cNvPr id="538" name="Google Shape;538;p55"/>
          <p:cNvPicPr preferRelativeResize="0"/>
          <p:nvPr/>
        </p:nvPicPr>
        <p:blipFill rotWithShape="1">
          <a:blip r:embed="rId4">
            <a:alphaModFix/>
          </a:blip>
          <a:srcRect r="95643"/>
          <a:stretch/>
        </p:blipFill>
        <p:spPr>
          <a:xfrm>
            <a:off x="3152576" y="1534588"/>
            <a:ext cx="207626" cy="393600"/>
          </a:xfrm>
          <a:prstGeom prst="rect">
            <a:avLst/>
          </a:prstGeom>
          <a:noFill/>
          <a:ln>
            <a:noFill/>
          </a:ln>
        </p:spPr>
      </p:pic>
      <p:pic>
        <p:nvPicPr>
          <p:cNvPr id="11" name="Google Shape;549;p56">
            <a:extLst>
              <a:ext uri="{FF2B5EF4-FFF2-40B4-BE49-F238E27FC236}">
                <a16:creationId xmlns:a16="http://schemas.microsoft.com/office/drawing/2014/main" id="{6F5145D3-5A61-42B6-A5FF-F93ED0C65EB8}"/>
              </a:ext>
            </a:extLst>
          </p:cNvPr>
          <p:cNvPicPr preferRelativeResize="0"/>
          <p:nvPr/>
        </p:nvPicPr>
        <p:blipFill rotWithShape="1">
          <a:blip r:embed="rId5">
            <a:alphaModFix/>
          </a:blip>
          <a:srcRect r="46853"/>
          <a:stretch/>
        </p:blipFill>
        <p:spPr>
          <a:xfrm>
            <a:off x="4713500" y="2639225"/>
            <a:ext cx="4364200" cy="2130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6"/>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Step 1. Attack-tolerant Local Meta Update</a:t>
            </a:r>
            <a:endParaRPr b="1">
              <a:solidFill>
                <a:srgbClr val="FFFFFF"/>
              </a:solidFill>
              <a:latin typeface="Roboto"/>
              <a:ea typeface="Roboto"/>
              <a:cs typeface="Roboto"/>
              <a:sym typeface="Roboto"/>
            </a:endParaRPr>
          </a:p>
        </p:txBody>
      </p:sp>
      <p:sp>
        <p:nvSpPr>
          <p:cNvPr id="545" name="Google Shape;545;p56"/>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46" name="Google Shape;546;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28</a:t>
            </a:fld>
            <a:endParaRPr>
              <a:latin typeface="Roboto"/>
              <a:ea typeface="Roboto"/>
              <a:cs typeface="Roboto"/>
              <a:sym typeface="Roboto"/>
            </a:endParaRPr>
          </a:p>
        </p:txBody>
      </p:sp>
      <p:sp>
        <p:nvSpPr>
          <p:cNvPr id="547" name="Google Shape;547;p56"/>
          <p:cNvSpPr txBox="1"/>
          <p:nvPr/>
        </p:nvSpPr>
        <p:spPr>
          <a:xfrm>
            <a:off x="221600" y="843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solidFill>
                  <a:schemeClr val="dk1"/>
                </a:solidFill>
                <a:latin typeface="Roboto"/>
                <a:ea typeface="Roboto"/>
                <a:cs typeface="Roboto"/>
                <a:sym typeface="Roboto"/>
              </a:rPr>
              <a:t>Give vaccine to the local client using meta learning</a:t>
            </a:r>
            <a:endParaRPr sz="2000" b="1">
              <a:latin typeface="Roboto"/>
              <a:ea typeface="Roboto"/>
              <a:cs typeface="Roboto"/>
              <a:sym typeface="Roboto"/>
            </a:endParaRPr>
          </a:p>
          <a:p>
            <a:pPr marL="0" lvl="0" indent="0" algn="l" rtl="0">
              <a:lnSpc>
                <a:spcPct val="115000"/>
              </a:lnSpc>
              <a:spcBef>
                <a:spcPts val="0"/>
              </a:spcBef>
              <a:spcAft>
                <a:spcPts val="0"/>
              </a:spcAft>
              <a:buNone/>
            </a:pPr>
            <a:br>
              <a:rPr lang="ko" sz="1500">
                <a:solidFill>
                  <a:schemeClr val="dk1"/>
                </a:solidFill>
                <a:latin typeface="Roboto"/>
                <a:ea typeface="Roboto"/>
                <a:cs typeface="Roboto"/>
                <a:sym typeface="Roboto"/>
              </a:rPr>
            </a:br>
            <a:r>
              <a:rPr lang="ko" sz="1500">
                <a:solidFill>
                  <a:schemeClr val="dk1"/>
                </a:solidFill>
                <a:latin typeface="Roboto"/>
                <a:ea typeface="Roboto"/>
                <a:cs typeface="Roboto"/>
                <a:sym typeface="Roboto"/>
              </a:rPr>
              <a:t>3.   Update local model according to the gradient of Meta loss</a:t>
            </a:r>
            <a:r>
              <a:rPr lang="ko" sz="1500" b="1">
                <a:solidFill>
                  <a:schemeClr val="dk1"/>
                </a:solidFill>
                <a:latin typeface="Roboto"/>
                <a:ea typeface="Roboto"/>
                <a:cs typeface="Roboto"/>
                <a:sym typeface="Roboto"/>
              </a:rPr>
              <a:t> (meta-learning update)</a:t>
            </a:r>
            <a:endParaRPr sz="1500">
              <a:latin typeface="Roboto"/>
              <a:ea typeface="Roboto"/>
              <a:cs typeface="Roboto"/>
              <a:sym typeface="Roboto"/>
            </a:endParaRPr>
          </a:p>
          <a:p>
            <a:pPr marL="457200" lvl="0" indent="0" algn="l" rtl="0">
              <a:spcBef>
                <a:spcPts val="1200"/>
              </a:spcBef>
              <a:spcAft>
                <a:spcPts val="0"/>
              </a:spcAft>
              <a:buNone/>
            </a:pPr>
            <a:endParaRPr sz="1500">
              <a:latin typeface="Roboto"/>
              <a:ea typeface="Roboto"/>
              <a:cs typeface="Roboto"/>
              <a:sym typeface="Roboto"/>
            </a:endParaRPr>
          </a:p>
          <a:p>
            <a:pPr marL="457200" lvl="0" indent="0" algn="l" rtl="0">
              <a:spcBef>
                <a:spcPts val="0"/>
              </a:spcBef>
              <a:spcAft>
                <a:spcPts val="0"/>
              </a:spcAft>
              <a:buNone/>
            </a:pPr>
            <a:endParaRPr sz="1800" b="1">
              <a:latin typeface="Roboto"/>
              <a:ea typeface="Roboto"/>
              <a:cs typeface="Roboto"/>
              <a:sym typeface="Roboto"/>
            </a:endParaRPr>
          </a:p>
        </p:txBody>
      </p:sp>
      <p:pic>
        <p:nvPicPr>
          <p:cNvPr id="548" name="Google Shape;548;p56"/>
          <p:cNvPicPr preferRelativeResize="0"/>
          <p:nvPr/>
        </p:nvPicPr>
        <p:blipFill>
          <a:blip r:embed="rId3">
            <a:alphaModFix/>
          </a:blip>
          <a:stretch>
            <a:fillRect/>
          </a:stretch>
        </p:blipFill>
        <p:spPr>
          <a:xfrm>
            <a:off x="699320" y="1988045"/>
            <a:ext cx="3728451" cy="1346525"/>
          </a:xfrm>
          <a:prstGeom prst="rect">
            <a:avLst/>
          </a:prstGeom>
          <a:noFill/>
          <a:ln>
            <a:noFill/>
          </a:ln>
        </p:spPr>
      </p:pic>
      <p:pic>
        <p:nvPicPr>
          <p:cNvPr id="549" name="Google Shape;549;p56"/>
          <p:cNvPicPr preferRelativeResize="0"/>
          <p:nvPr/>
        </p:nvPicPr>
        <p:blipFill rotWithShape="1">
          <a:blip r:embed="rId4">
            <a:alphaModFix/>
          </a:blip>
          <a:srcRect r="46853"/>
          <a:stretch/>
        </p:blipFill>
        <p:spPr>
          <a:xfrm>
            <a:off x="4713500" y="2639225"/>
            <a:ext cx="4364200" cy="2130975"/>
          </a:xfrm>
          <a:prstGeom prst="rect">
            <a:avLst/>
          </a:prstGeom>
          <a:noFill/>
          <a:ln>
            <a:noFill/>
          </a:ln>
        </p:spPr>
      </p:pic>
      <p:pic>
        <p:nvPicPr>
          <p:cNvPr id="550" name="Google Shape;550;p56"/>
          <p:cNvPicPr preferRelativeResize="0"/>
          <p:nvPr/>
        </p:nvPicPr>
        <p:blipFill>
          <a:blip r:embed="rId3">
            <a:alphaModFix/>
          </a:blip>
          <a:stretch>
            <a:fillRect/>
          </a:stretch>
        </p:blipFill>
        <p:spPr>
          <a:xfrm>
            <a:off x="-100780" y="3193195"/>
            <a:ext cx="3728451" cy="1346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7"/>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7"/>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Step 2. Attack-tolerant Global Knowledge Distillation</a:t>
            </a:r>
            <a:endParaRPr b="1">
              <a:solidFill>
                <a:srgbClr val="FFFFFF"/>
              </a:solidFill>
              <a:latin typeface="Roboto"/>
              <a:ea typeface="Roboto"/>
              <a:cs typeface="Roboto"/>
              <a:sym typeface="Roboto"/>
            </a:endParaRPr>
          </a:p>
        </p:txBody>
      </p:sp>
      <p:sp>
        <p:nvSpPr>
          <p:cNvPr id="557" name="Google Shape;557;p57"/>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58" name="Google Shape;55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29</a:t>
            </a:fld>
            <a:endParaRPr>
              <a:latin typeface="Roboto"/>
              <a:ea typeface="Roboto"/>
              <a:cs typeface="Roboto"/>
              <a:sym typeface="Roboto"/>
            </a:endParaRPr>
          </a:p>
        </p:txBody>
      </p:sp>
      <p:sp>
        <p:nvSpPr>
          <p:cNvPr id="559" name="Google Shape;559;p57"/>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The credibility of the global model can be compromised </a:t>
            </a:r>
            <a:endParaRPr sz="2500">
              <a:latin typeface="Roboto"/>
              <a:ea typeface="Roboto"/>
              <a:cs typeface="Roboto"/>
              <a:sym typeface="Roboto"/>
            </a:endParaRPr>
          </a:p>
          <a:p>
            <a:pPr marL="0" lvl="0" indent="0" algn="l" rtl="0">
              <a:spcBef>
                <a:spcPts val="0"/>
              </a:spcBef>
              <a:spcAft>
                <a:spcPts val="0"/>
              </a:spcAft>
              <a:buNone/>
            </a:pPr>
            <a:br>
              <a:rPr lang="ko" sz="1500">
                <a:latin typeface="Roboto"/>
                <a:ea typeface="Roboto"/>
                <a:cs typeface="Roboto"/>
                <a:sym typeface="Roboto"/>
              </a:rPr>
            </a:br>
            <a:r>
              <a:rPr lang="ko" sz="1500">
                <a:latin typeface="Roboto"/>
                <a:ea typeface="Roboto"/>
                <a:cs typeface="Roboto"/>
                <a:sym typeface="Roboto"/>
              </a:rPr>
              <a:t>High level feature (ex, fully connected) is more easily overfitting to noise </a:t>
            </a:r>
            <a:br>
              <a:rPr lang="ko" sz="1500">
                <a:latin typeface="Roboto"/>
                <a:ea typeface="Roboto"/>
                <a:cs typeface="Roboto"/>
                <a:sym typeface="Roboto"/>
              </a:rPr>
            </a:br>
            <a:r>
              <a:rPr lang="ko" sz="700">
                <a:latin typeface="Roboto"/>
                <a:ea typeface="Roboto"/>
                <a:cs typeface="Roboto"/>
                <a:sym typeface="Roboto"/>
              </a:rPr>
              <a:t> </a:t>
            </a:r>
            <a:endParaRPr sz="700">
              <a:latin typeface="Roboto"/>
              <a:ea typeface="Roboto"/>
              <a:cs typeface="Roboto"/>
              <a:sym typeface="Roboto"/>
            </a:endParaRPr>
          </a:p>
          <a:p>
            <a:pPr marL="0" lvl="0" indent="0" algn="l" rtl="0">
              <a:spcBef>
                <a:spcPts val="0"/>
              </a:spcBef>
              <a:spcAft>
                <a:spcPts val="0"/>
              </a:spcAft>
              <a:buNone/>
            </a:pPr>
            <a:r>
              <a:rPr lang="ko" sz="1500">
                <a:latin typeface="Roboto"/>
                <a:ea typeface="Roboto"/>
                <a:cs typeface="Roboto"/>
                <a:sym typeface="Roboto"/>
              </a:rPr>
              <a:t>⇒ Transferring knowledge to an intermediate shallow section of the local model through an auxiliary classifier</a:t>
            </a:r>
            <a:endParaRPr sz="1800" b="1">
              <a:latin typeface="Roboto"/>
              <a:ea typeface="Roboto"/>
              <a:cs typeface="Roboto"/>
              <a:sym typeface="Roboto"/>
            </a:endParaRPr>
          </a:p>
        </p:txBody>
      </p:sp>
      <p:pic>
        <p:nvPicPr>
          <p:cNvPr id="560" name="Google Shape;560;p57"/>
          <p:cNvPicPr preferRelativeResize="0"/>
          <p:nvPr/>
        </p:nvPicPr>
        <p:blipFill rotWithShape="1">
          <a:blip r:embed="rId3">
            <a:alphaModFix/>
          </a:blip>
          <a:srcRect l="53321"/>
          <a:stretch/>
        </p:blipFill>
        <p:spPr>
          <a:xfrm>
            <a:off x="4915700" y="2465700"/>
            <a:ext cx="4027000" cy="2238674"/>
          </a:xfrm>
          <a:prstGeom prst="rect">
            <a:avLst/>
          </a:prstGeom>
          <a:noFill/>
          <a:ln>
            <a:noFill/>
          </a:ln>
        </p:spPr>
      </p:pic>
      <p:sp>
        <p:nvSpPr>
          <p:cNvPr id="561" name="Google Shape;561;p57"/>
          <p:cNvSpPr txBox="1"/>
          <p:nvPr/>
        </p:nvSpPr>
        <p:spPr>
          <a:xfrm>
            <a:off x="0" y="4757175"/>
            <a:ext cx="6766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ko" sz="1100" i="0" u="none" strike="noStrike" cap="none">
                <a:solidFill>
                  <a:srgbClr val="999999"/>
                </a:solidFill>
                <a:latin typeface="Roboto"/>
                <a:ea typeface="Roboto"/>
                <a:cs typeface="Roboto"/>
                <a:sym typeface="Roboto"/>
              </a:rPr>
              <a:t>C.f) </a:t>
            </a:r>
            <a:r>
              <a:rPr lang="ko" sz="1100">
                <a:solidFill>
                  <a:srgbClr val="999999"/>
                </a:solidFill>
                <a:latin typeface="Roboto"/>
                <a:ea typeface="Roboto"/>
                <a:cs typeface="Roboto"/>
                <a:sym typeface="Roboto"/>
              </a:rPr>
              <a:t> the geometry of generalization and memorization in deep neural networks. </a:t>
            </a:r>
            <a:r>
              <a:rPr lang="ko" sz="1100" i="0" u="none" strike="noStrike" cap="none">
                <a:solidFill>
                  <a:srgbClr val="999999"/>
                </a:solidFill>
                <a:latin typeface="Roboto"/>
                <a:ea typeface="Roboto"/>
                <a:cs typeface="Roboto"/>
                <a:sym typeface="Roboto"/>
              </a:rPr>
              <a:t>(ICLR2021)</a:t>
            </a:r>
            <a:endParaRPr sz="1100" i="0" u="none" strike="noStrike" cap="none">
              <a:solidFill>
                <a:srgbClr val="999999"/>
              </a:solidFill>
              <a:latin typeface="Roboto"/>
              <a:ea typeface="Roboto"/>
              <a:cs typeface="Roboto"/>
              <a:sym typeface="Roboto"/>
            </a:endParaRPr>
          </a:p>
        </p:txBody>
      </p:sp>
      <p:pic>
        <p:nvPicPr>
          <p:cNvPr id="562" name="Google Shape;562;p57"/>
          <p:cNvPicPr preferRelativeResize="0"/>
          <p:nvPr/>
        </p:nvPicPr>
        <p:blipFill>
          <a:blip r:embed="rId4">
            <a:alphaModFix/>
          </a:blip>
          <a:stretch>
            <a:fillRect/>
          </a:stretch>
        </p:blipFill>
        <p:spPr>
          <a:xfrm>
            <a:off x="856300" y="2518725"/>
            <a:ext cx="3286057" cy="530700"/>
          </a:xfrm>
          <a:prstGeom prst="rect">
            <a:avLst/>
          </a:prstGeom>
          <a:noFill/>
          <a:ln>
            <a:noFill/>
          </a:ln>
        </p:spPr>
      </p:pic>
      <p:pic>
        <p:nvPicPr>
          <p:cNvPr id="563" name="Google Shape;563;p57"/>
          <p:cNvPicPr preferRelativeResize="0"/>
          <p:nvPr/>
        </p:nvPicPr>
        <p:blipFill>
          <a:blip r:embed="rId5">
            <a:alphaModFix/>
          </a:blip>
          <a:stretch>
            <a:fillRect/>
          </a:stretch>
        </p:blipFill>
        <p:spPr>
          <a:xfrm>
            <a:off x="856300" y="3113975"/>
            <a:ext cx="3286050" cy="843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ko" b="1">
                <a:solidFill>
                  <a:schemeClr val="lt1"/>
                </a:solidFill>
                <a:latin typeface="Roboto"/>
                <a:ea typeface="Roboto"/>
                <a:cs typeface="Roboto"/>
                <a:sym typeface="Roboto"/>
              </a:rPr>
              <a:t>Background</a:t>
            </a:r>
            <a:endParaRPr b="1">
              <a:solidFill>
                <a:schemeClr val="lt1"/>
              </a:solidFill>
              <a:latin typeface="Roboto"/>
              <a:ea typeface="Roboto"/>
              <a:cs typeface="Roboto"/>
              <a:sym typeface="Roboto"/>
            </a:endParaRPr>
          </a:p>
        </p:txBody>
      </p:sp>
      <p:sp>
        <p:nvSpPr>
          <p:cNvPr id="77" name="Google Shape;77;p16"/>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a:t>
            </a:fld>
            <a:endParaRPr>
              <a:latin typeface="Roboto"/>
              <a:ea typeface="Roboto"/>
              <a:cs typeface="Roboto"/>
              <a:sym typeface="Roboto"/>
            </a:endParaRPr>
          </a:p>
        </p:txBody>
      </p:sp>
      <p:sp>
        <p:nvSpPr>
          <p:cNvPr id="79" name="Google Shape;79;p16"/>
          <p:cNvSpPr txBox="1"/>
          <p:nvPr/>
        </p:nvSpPr>
        <p:spPr>
          <a:xfrm>
            <a:off x="254575" y="832475"/>
            <a:ext cx="8732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Federated learning: problem statement</a:t>
            </a:r>
            <a:endParaRPr sz="2500">
              <a:latin typeface="Roboto"/>
              <a:ea typeface="Roboto"/>
              <a:cs typeface="Roboto"/>
              <a:sym typeface="Roboto"/>
            </a:endParaRPr>
          </a:p>
        </p:txBody>
      </p:sp>
      <p:sp>
        <p:nvSpPr>
          <p:cNvPr id="80" name="Google Shape;80;p16"/>
          <p:cNvSpPr txBox="1"/>
          <p:nvPr/>
        </p:nvSpPr>
        <p:spPr>
          <a:xfrm>
            <a:off x="254575" y="1369984"/>
            <a:ext cx="8859300" cy="1662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Assume that data are distributed over every different local client. </a:t>
            </a:r>
            <a:br>
              <a:rPr lang="ko" sz="1600">
                <a:solidFill>
                  <a:schemeClr val="dk1"/>
                </a:solidFill>
                <a:latin typeface="Roboto"/>
                <a:ea typeface="Roboto"/>
                <a:cs typeface="Roboto"/>
                <a:sym typeface="Roboto"/>
              </a:rPr>
            </a:b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Clients aim to train a single model F that can apply for global distribution tasks with the help of central server.</a:t>
            </a:r>
            <a:br>
              <a:rPr lang="ko" sz="1600">
                <a:solidFill>
                  <a:schemeClr val="dk1"/>
                </a:solidFill>
                <a:latin typeface="Roboto"/>
                <a:ea typeface="Roboto"/>
                <a:cs typeface="Roboto"/>
                <a:sym typeface="Roboto"/>
              </a:rPr>
            </a:b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Then, the global objective function to solve is as follows:</a:t>
            </a:r>
            <a:endParaRPr sz="1600">
              <a:solidFill>
                <a:schemeClr val="dk1"/>
              </a:solidFill>
              <a:latin typeface="Roboto"/>
              <a:ea typeface="Roboto"/>
              <a:cs typeface="Roboto"/>
              <a:sym typeface="Roboto"/>
            </a:endParaRPr>
          </a:p>
        </p:txBody>
      </p:sp>
      <p:pic>
        <p:nvPicPr>
          <p:cNvPr id="81" name="Google Shape;81;p16"/>
          <p:cNvPicPr preferRelativeResize="0"/>
          <p:nvPr/>
        </p:nvPicPr>
        <p:blipFill>
          <a:blip r:embed="rId3">
            <a:alphaModFix/>
          </a:blip>
          <a:stretch>
            <a:fillRect/>
          </a:stretch>
        </p:blipFill>
        <p:spPr>
          <a:xfrm>
            <a:off x="2258050" y="3118337"/>
            <a:ext cx="4852351" cy="1544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8"/>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Step 2. Attack-tolerant Global Knowledge Distillation</a:t>
            </a:r>
            <a:endParaRPr b="1">
              <a:solidFill>
                <a:srgbClr val="FFFFFF"/>
              </a:solidFill>
              <a:latin typeface="Roboto"/>
              <a:ea typeface="Roboto"/>
              <a:cs typeface="Roboto"/>
              <a:sym typeface="Roboto"/>
            </a:endParaRPr>
          </a:p>
        </p:txBody>
      </p:sp>
      <p:sp>
        <p:nvSpPr>
          <p:cNvPr id="570" name="Google Shape;570;p58"/>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71" name="Google Shape;57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30</a:t>
            </a:fld>
            <a:endParaRPr>
              <a:latin typeface="Roboto"/>
              <a:ea typeface="Roboto"/>
              <a:cs typeface="Roboto"/>
              <a:sym typeface="Roboto"/>
            </a:endParaRPr>
          </a:p>
        </p:txBody>
      </p:sp>
      <p:sp>
        <p:nvSpPr>
          <p:cNvPr id="572" name="Google Shape;572;p58"/>
          <p:cNvSpPr txBox="1"/>
          <p:nvPr/>
        </p:nvSpPr>
        <p:spPr>
          <a:xfrm>
            <a:off x="254575" y="832475"/>
            <a:ext cx="8732400" cy="39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solidFill>
                  <a:schemeClr val="dk1"/>
                </a:solidFill>
                <a:latin typeface="Roboto"/>
                <a:ea typeface="Roboto"/>
                <a:cs typeface="Roboto"/>
                <a:sym typeface="Roboto"/>
              </a:rPr>
              <a:t>The credibility of the global model can be compromised </a:t>
            </a:r>
            <a:endParaRPr sz="2500">
              <a:solidFill>
                <a:schemeClr val="dk1"/>
              </a:solidFill>
              <a:latin typeface="Roboto"/>
              <a:ea typeface="Roboto"/>
              <a:cs typeface="Roboto"/>
              <a:sym typeface="Roboto"/>
            </a:endParaRPr>
          </a:p>
          <a:p>
            <a:pPr marL="0" lvl="0" indent="0" algn="l" rtl="0">
              <a:spcBef>
                <a:spcPts val="0"/>
              </a:spcBef>
              <a:spcAft>
                <a:spcPts val="0"/>
              </a:spcAft>
              <a:buNone/>
            </a:pPr>
            <a:endParaRPr sz="1500" b="1">
              <a:latin typeface="Roboto"/>
              <a:ea typeface="Roboto"/>
              <a:cs typeface="Roboto"/>
              <a:sym typeface="Roboto"/>
            </a:endParaRPr>
          </a:p>
          <a:p>
            <a:pPr marL="457200" lvl="0" indent="-323850" algn="l" rtl="0">
              <a:spcBef>
                <a:spcPts val="0"/>
              </a:spcBef>
              <a:spcAft>
                <a:spcPts val="0"/>
              </a:spcAft>
              <a:buSzPts val="1500"/>
              <a:buFont typeface="Roboto"/>
              <a:buChar char="-"/>
            </a:pPr>
            <a:r>
              <a:rPr lang="ko" sz="1500">
                <a:latin typeface="Roboto"/>
                <a:ea typeface="Roboto"/>
                <a:cs typeface="Roboto"/>
                <a:sym typeface="Roboto"/>
              </a:rPr>
              <a:t>To improve the deeper layers of the local model, we use self knowledge distillation between auxiliary classifier and original classifier.</a:t>
            </a:r>
            <a:br>
              <a:rPr lang="ko" sz="1500">
                <a:latin typeface="Roboto"/>
                <a:ea typeface="Roboto"/>
                <a:cs typeface="Roboto"/>
                <a:sym typeface="Roboto"/>
              </a:rPr>
            </a:br>
            <a:br>
              <a:rPr lang="ko" sz="1500">
                <a:latin typeface="Roboto"/>
                <a:ea typeface="Roboto"/>
                <a:cs typeface="Roboto"/>
                <a:sym typeface="Roboto"/>
              </a:rPr>
            </a:br>
            <a:br>
              <a:rPr lang="ko" sz="1500">
                <a:latin typeface="Roboto"/>
                <a:ea typeface="Roboto"/>
                <a:cs typeface="Roboto"/>
                <a:sym typeface="Roboto"/>
              </a:rPr>
            </a:br>
            <a:endParaRPr sz="1500">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ko" sz="1500">
                <a:solidFill>
                  <a:schemeClr val="dk1"/>
                </a:solidFill>
                <a:highlight>
                  <a:srgbClr val="FFFFFF"/>
                </a:highlight>
                <a:latin typeface="Roboto"/>
                <a:ea typeface="Roboto"/>
                <a:cs typeface="Roboto"/>
                <a:sym typeface="Roboto"/>
              </a:rPr>
              <a:t>This global knowledge distillation loss is optimized in conjunction with cross-entropy loss </a:t>
            </a:r>
            <a:endParaRPr sz="15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pic>
        <p:nvPicPr>
          <p:cNvPr id="573" name="Google Shape;573;p58"/>
          <p:cNvPicPr preferRelativeResize="0"/>
          <p:nvPr/>
        </p:nvPicPr>
        <p:blipFill>
          <a:blip r:embed="rId3">
            <a:alphaModFix/>
          </a:blip>
          <a:stretch>
            <a:fillRect/>
          </a:stretch>
        </p:blipFill>
        <p:spPr>
          <a:xfrm>
            <a:off x="2659450" y="2065400"/>
            <a:ext cx="3825098" cy="657900"/>
          </a:xfrm>
          <a:prstGeom prst="rect">
            <a:avLst/>
          </a:prstGeom>
          <a:noFill/>
          <a:ln>
            <a:noFill/>
          </a:ln>
        </p:spPr>
      </p:pic>
      <p:sp>
        <p:nvSpPr>
          <p:cNvPr id="574" name="Google Shape;574;p58"/>
          <p:cNvSpPr txBox="1"/>
          <p:nvPr/>
        </p:nvSpPr>
        <p:spPr>
          <a:xfrm>
            <a:off x="0" y="4757175"/>
            <a:ext cx="6766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ko" sz="1100" i="0" u="none" strike="noStrike" cap="none">
                <a:solidFill>
                  <a:srgbClr val="999999"/>
                </a:solidFill>
                <a:latin typeface="Roboto"/>
                <a:ea typeface="Roboto"/>
                <a:cs typeface="Roboto"/>
                <a:sym typeface="Roboto"/>
              </a:rPr>
              <a:t>C.f) </a:t>
            </a:r>
            <a:r>
              <a:rPr lang="ko" sz="1100">
                <a:solidFill>
                  <a:srgbClr val="999999"/>
                </a:solidFill>
                <a:latin typeface="Roboto"/>
                <a:ea typeface="Roboto"/>
                <a:cs typeface="Roboto"/>
                <a:sym typeface="Roboto"/>
              </a:rPr>
              <a:t> the geometry of generalization and memorization in deep neural networks. </a:t>
            </a:r>
            <a:r>
              <a:rPr lang="ko" sz="1100" i="0" u="none" strike="noStrike" cap="none">
                <a:solidFill>
                  <a:srgbClr val="999999"/>
                </a:solidFill>
                <a:latin typeface="Roboto"/>
                <a:ea typeface="Roboto"/>
                <a:cs typeface="Roboto"/>
                <a:sym typeface="Roboto"/>
              </a:rPr>
              <a:t>(ICLR2021)</a:t>
            </a:r>
            <a:endParaRPr sz="1100" i="0" u="none" strike="noStrike" cap="none">
              <a:solidFill>
                <a:srgbClr val="999999"/>
              </a:solidFill>
              <a:latin typeface="Roboto"/>
              <a:ea typeface="Roboto"/>
              <a:cs typeface="Roboto"/>
              <a:sym typeface="Roboto"/>
            </a:endParaRPr>
          </a:p>
        </p:txBody>
      </p:sp>
      <p:pic>
        <p:nvPicPr>
          <p:cNvPr id="575" name="Google Shape;575;p58"/>
          <p:cNvPicPr preferRelativeResize="0"/>
          <p:nvPr/>
        </p:nvPicPr>
        <p:blipFill>
          <a:blip r:embed="rId4">
            <a:alphaModFix/>
          </a:blip>
          <a:stretch>
            <a:fillRect/>
          </a:stretch>
        </p:blipFill>
        <p:spPr>
          <a:xfrm>
            <a:off x="1439844" y="3728294"/>
            <a:ext cx="2320883" cy="393600"/>
          </a:xfrm>
          <a:prstGeom prst="rect">
            <a:avLst/>
          </a:prstGeom>
          <a:noFill/>
          <a:ln>
            <a:noFill/>
          </a:ln>
        </p:spPr>
      </p:pic>
      <p:pic>
        <p:nvPicPr>
          <p:cNvPr id="576" name="Google Shape;576;p58"/>
          <p:cNvPicPr preferRelativeResize="0"/>
          <p:nvPr/>
        </p:nvPicPr>
        <p:blipFill>
          <a:blip r:embed="rId5">
            <a:alphaModFix/>
          </a:blip>
          <a:stretch>
            <a:fillRect/>
          </a:stretch>
        </p:blipFill>
        <p:spPr>
          <a:xfrm>
            <a:off x="4392500" y="3264325"/>
            <a:ext cx="2823616" cy="1398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9"/>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9"/>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583" name="Google Shape;583;p59"/>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84" name="Google Shape;58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31</a:t>
            </a:fld>
            <a:endParaRPr>
              <a:latin typeface="Roboto"/>
              <a:ea typeface="Roboto"/>
              <a:cs typeface="Roboto"/>
              <a:sym typeface="Roboto"/>
            </a:endParaRPr>
          </a:p>
        </p:txBody>
      </p:sp>
      <p:sp>
        <p:nvSpPr>
          <p:cNvPr id="585" name="Google Shape;585;p59"/>
          <p:cNvSpPr txBox="1"/>
          <p:nvPr/>
        </p:nvSpPr>
        <p:spPr>
          <a:xfrm>
            <a:off x="254575" y="832475"/>
            <a:ext cx="87666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latin typeface="Roboto"/>
                <a:ea typeface="Roboto"/>
                <a:cs typeface="Roboto"/>
                <a:sym typeface="Roboto"/>
              </a:rPr>
              <a:t>(Scenario-1) Attacker cannot access benign clients’ update</a:t>
            </a:r>
            <a:endParaRPr sz="25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586" name="Google Shape;586;p59"/>
          <p:cNvPicPr preferRelativeResize="0"/>
          <p:nvPr/>
        </p:nvPicPr>
        <p:blipFill rotWithShape="1">
          <a:blip r:embed="rId3">
            <a:alphaModFix/>
          </a:blip>
          <a:srcRect t="21587"/>
          <a:stretch/>
        </p:blipFill>
        <p:spPr>
          <a:xfrm>
            <a:off x="2116213" y="1431700"/>
            <a:ext cx="4911574" cy="35704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0"/>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0"/>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593" name="Google Shape;593;p60"/>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594" name="Google Shape;59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32</a:t>
            </a:fld>
            <a:endParaRPr>
              <a:latin typeface="Roboto"/>
              <a:ea typeface="Roboto"/>
              <a:cs typeface="Roboto"/>
              <a:sym typeface="Roboto"/>
            </a:endParaRPr>
          </a:p>
        </p:txBody>
      </p:sp>
      <p:sp>
        <p:nvSpPr>
          <p:cNvPr id="595" name="Google Shape;595;p60"/>
          <p:cNvSpPr txBox="1"/>
          <p:nvPr/>
        </p:nvSpPr>
        <p:spPr>
          <a:xfrm>
            <a:off x="254575" y="832475"/>
            <a:ext cx="88893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solidFill>
                  <a:schemeClr val="dk1"/>
                </a:solidFill>
                <a:latin typeface="Roboto"/>
                <a:ea typeface="Roboto"/>
                <a:cs typeface="Roboto"/>
                <a:sym typeface="Roboto"/>
              </a:rPr>
              <a:t>(Scenario-2) Attacker can access benign clients’ gradient update partial information</a:t>
            </a:r>
            <a:endParaRPr sz="25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grpSp>
        <p:nvGrpSpPr>
          <p:cNvPr id="596" name="Google Shape;596;p60"/>
          <p:cNvGrpSpPr/>
          <p:nvPr/>
        </p:nvGrpSpPr>
        <p:grpSpPr>
          <a:xfrm>
            <a:off x="2220278" y="1797534"/>
            <a:ext cx="4703446" cy="3135972"/>
            <a:chOff x="1992225" y="1363175"/>
            <a:chExt cx="5159551" cy="3440075"/>
          </a:xfrm>
        </p:grpSpPr>
        <p:pic>
          <p:nvPicPr>
            <p:cNvPr id="597" name="Google Shape;597;p60"/>
            <p:cNvPicPr preferRelativeResize="0"/>
            <p:nvPr/>
          </p:nvPicPr>
          <p:blipFill rotWithShape="1">
            <a:blip r:embed="rId3">
              <a:alphaModFix/>
            </a:blip>
            <a:srcRect b="1429"/>
            <a:stretch/>
          </p:blipFill>
          <p:spPr>
            <a:xfrm>
              <a:off x="1992225" y="1363175"/>
              <a:ext cx="5159551" cy="3425825"/>
            </a:xfrm>
            <a:prstGeom prst="rect">
              <a:avLst/>
            </a:prstGeom>
            <a:noFill/>
            <a:ln>
              <a:noFill/>
            </a:ln>
          </p:spPr>
        </p:pic>
        <p:cxnSp>
          <p:nvCxnSpPr>
            <p:cNvPr id="598" name="Google Shape;598;p60"/>
            <p:cNvCxnSpPr/>
            <p:nvPr/>
          </p:nvCxnSpPr>
          <p:spPr>
            <a:xfrm>
              <a:off x="2087248" y="4803250"/>
              <a:ext cx="5013000" cy="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1"/>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1"/>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605" name="Google Shape;605;p61"/>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606" name="Google Shape;60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33</a:t>
            </a:fld>
            <a:endParaRPr>
              <a:latin typeface="Roboto"/>
              <a:ea typeface="Roboto"/>
              <a:cs typeface="Roboto"/>
              <a:sym typeface="Roboto"/>
            </a:endParaRPr>
          </a:p>
        </p:txBody>
      </p:sp>
      <p:sp>
        <p:nvSpPr>
          <p:cNvPr id="607" name="Google Shape;607;p61"/>
          <p:cNvSpPr txBox="1"/>
          <p:nvPr/>
        </p:nvSpPr>
        <p:spPr>
          <a:xfrm>
            <a:off x="254575" y="832475"/>
            <a:ext cx="85206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solidFill>
                  <a:schemeClr val="dk1"/>
                </a:solidFill>
                <a:latin typeface="Roboto"/>
                <a:ea typeface="Roboto"/>
                <a:cs typeface="Roboto"/>
                <a:sym typeface="Roboto"/>
              </a:rPr>
              <a:t>Ablation Study</a:t>
            </a:r>
            <a:endParaRPr sz="25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608" name="Google Shape;608;p61"/>
          <p:cNvPicPr preferRelativeResize="0"/>
          <p:nvPr/>
        </p:nvPicPr>
        <p:blipFill>
          <a:blip r:embed="rId3">
            <a:alphaModFix/>
          </a:blip>
          <a:stretch>
            <a:fillRect/>
          </a:stretch>
        </p:blipFill>
        <p:spPr>
          <a:xfrm>
            <a:off x="2258749" y="1665125"/>
            <a:ext cx="4388575" cy="270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2"/>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2"/>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615" name="Google Shape;615;p62"/>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616" name="Google Shape;616;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34</a:t>
            </a:fld>
            <a:endParaRPr>
              <a:latin typeface="Roboto"/>
              <a:ea typeface="Roboto"/>
              <a:cs typeface="Roboto"/>
              <a:sym typeface="Roboto"/>
            </a:endParaRPr>
          </a:p>
        </p:txBody>
      </p:sp>
      <p:sp>
        <p:nvSpPr>
          <p:cNvPr id="617" name="Google Shape;617;p62"/>
          <p:cNvSpPr txBox="1"/>
          <p:nvPr/>
        </p:nvSpPr>
        <p:spPr>
          <a:xfrm>
            <a:off x="254575" y="832475"/>
            <a:ext cx="85206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solidFill>
                  <a:schemeClr val="dk1"/>
                </a:solidFill>
                <a:latin typeface="Roboto"/>
                <a:ea typeface="Roboto"/>
                <a:cs typeface="Roboto"/>
                <a:sym typeface="Roboto"/>
              </a:rPr>
              <a:t>Comparison with Other global knowledge distillation (Scaffold, FedProx, Moon) </a:t>
            </a:r>
            <a:endParaRPr sz="25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618" name="Google Shape;618;p62"/>
          <p:cNvPicPr preferRelativeResize="0"/>
          <p:nvPr/>
        </p:nvPicPr>
        <p:blipFill>
          <a:blip r:embed="rId3">
            <a:alphaModFix/>
          </a:blip>
          <a:stretch>
            <a:fillRect/>
          </a:stretch>
        </p:blipFill>
        <p:spPr>
          <a:xfrm>
            <a:off x="4430485" y="2478199"/>
            <a:ext cx="4041975" cy="1360950"/>
          </a:xfrm>
          <a:prstGeom prst="rect">
            <a:avLst/>
          </a:prstGeom>
          <a:noFill/>
          <a:ln>
            <a:noFill/>
          </a:ln>
        </p:spPr>
      </p:pic>
      <p:pic>
        <p:nvPicPr>
          <p:cNvPr id="619" name="Google Shape;619;p62"/>
          <p:cNvPicPr preferRelativeResize="0"/>
          <p:nvPr/>
        </p:nvPicPr>
        <p:blipFill>
          <a:blip r:embed="rId4">
            <a:alphaModFix/>
          </a:blip>
          <a:stretch>
            <a:fillRect/>
          </a:stretch>
        </p:blipFill>
        <p:spPr>
          <a:xfrm>
            <a:off x="254575" y="2060800"/>
            <a:ext cx="3812776" cy="2352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3"/>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3"/>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626" name="Google Shape;626;p63"/>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627" name="Google Shape;62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35</a:t>
            </a:fld>
            <a:endParaRPr>
              <a:latin typeface="Roboto"/>
              <a:ea typeface="Roboto"/>
              <a:cs typeface="Roboto"/>
              <a:sym typeface="Roboto"/>
            </a:endParaRPr>
          </a:p>
        </p:txBody>
      </p:sp>
      <p:sp>
        <p:nvSpPr>
          <p:cNvPr id="628" name="Google Shape;628;p63"/>
          <p:cNvSpPr txBox="1"/>
          <p:nvPr/>
        </p:nvSpPr>
        <p:spPr>
          <a:xfrm>
            <a:off x="254575" y="832475"/>
            <a:ext cx="85206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ko" sz="2500">
                <a:solidFill>
                  <a:schemeClr val="dk1"/>
                </a:solidFill>
                <a:latin typeface="Roboto"/>
                <a:ea typeface="Roboto"/>
                <a:cs typeface="Roboto"/>
                <a:sym typeface="Roboto"/>
              </a:rPr>
              <a:t>Robustness test over various simulation settings</a:t>
            </a:r>
            <a:endParaRPr sz="25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629" name="Google Shape;629;p63"/>
          <p:cNvPicPr preferRelativeResize="0"/>
          <p:nvPr/>
        </p:nvPicPr>
        <p:blipFill>
          <a:blip r:embed="rId3">
            <a:alphaModFix/>
          </a:blip>
          <a:stretch>
            <a:fillRect/>
          </a:stretch>
        </p:blipFill>
        <p:spPr>
          <a:xfrm>
            <a:off x="541838" y="1495499"/>
            <a:ext cx="3835937" cy="1685290"/>
          </a:xfrm>
          <a:prstGeom prst="rect">
            <a:avLst/>
          </a:prstGeom>
          <a:noFill/>
          <a:ln>
            <a:noFill/>
          </a:ln>
        </p:spPr>
      </p:pic>
      <p:pic>
        <p:nvPicPr>
          <p:cNvPr id="630" name="Google Shape;630;p63"/>
          <p:cNvPicPr preferRelativeResize="0"/>
          <p:nvPr/>
        </p:nvPicPr>
        <p:blipFill>
          <a:blip r:embed="rId4">
            <a:alphaModFix/>
          </a:blip>
          <a:stretch>
            <a:fillRect/>
          </a:stretch>
        </p:blipFill>
        <p:spPr>
          <a:xfrm>
            <a:off x="4572009" y="1486651"/>
            <a:ext cx="3787379" cy="1685290"/>
          </a:xfrm>
          <a:prstGeom prst="rect">
            <a:avLst/>
          </a:prstGeom>
          <a:noFill/>
          <a:ln>
            <a:noFill/>
          </a:ln>
        </p:spPr>
      </p:pic>
      <p:pic>
        <p:nvPicPr>
          <p:cNvPr id="631" name="Google Shape;631;p63"/>
          <p:cNvPicPr preferRelativeResize="0"/>
          <p:nvPr/>
        </p:nvPicPr>
        <p:blipFill>
          <a:blip r:embed="rId5">
            <a:alphaModFix/>
          </a:blip>
          <a:stretch>
            <a:fillRect/>
          </a:stretch>
        </p:blipFill>
        <p:spPr>
          <a:xfrm>
            <a:off x="2421756" y="3313124"/>
            <a:ext cx="3673318" cy="1630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4"/>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4"/>
          <p:cNvSpPr txBox="1">
            <a:spLocks noGrp="1"/>
          </p:cNvSpPr>
          <p:nvPr>
            <p:ph type="title"/>
          </p:nvPr>
        </p:nvSpPr>
        <p:spPr>
          <a:xfrm>
            <a:off x="4663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Experiment</a:t>
            </a:r>
            <a:endParaRPr b="1">
              <a:solidFill>
                <a:srgbClr val="FFFFFF"/>
              </a:solidFill>
              <a:latin typeface="Roboto"/>
              <a:ea typeface="Roboto"/>
              <a:cs typeface="Roboto"/>
              <a:sym typeface="Roboto"/>
            </a:endParaRPr>
          </a:p>
        </p:txBody>
      </p:sp>
      <p:sp>
        <p:nvSpPr>
          <p:cNvPr id="638" name="Google Shape;638;p64"/>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639" name="Google Shape;639;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36</a:t>
            </a:fld>
            <a:endParaRPr>
              <a:latin typeface="Roboto"/>
              <a:ea typeface="Roboto"/>
              <a:cs typeface="Roboto"/>
              <a:sym typeface="Roboto"/>
            </a:endParaRPr>
          </a:p>
        </p:txBody>
      </p:sp>
      <p:sp>
        <p:nvSpPr>
          <p:cNvPr id="640" name="Google Shape;640;p64"/>
          <p:cNvSpPr txBox="1"/>
          <p:nvPr/>
        </p:nvSpPr>
        <p:spPr>
          <a:xfrm>
            <a:off x="254575" y="832475"/>
            <a:ext cx="85206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solidFill>
                  <a:schemeClr val="dk1"/>
                </a:solidFill>
                <a:latin typeface="Roboto"/>
                <a:ea typeface="Roboto"/>
                <a:cs typeface="Roboto"/>
                <a:sym typeface="Roboto"/>
              </a:rPr>
              <a:t>Qualitative analyses</a:t>
            </a:r>
            <a:endParaRPr sz="2500">
              <a:latin typeface="Roboto"/>
              <a:ea typeface="Roboto"/>
              <a:cs typeface="Roboto"/>
              <a:sym typeface="Roboto"/>
            </a:endParaRPr>
          </a:p>
        </p:txBody>
      </p:sp>
      <p:pic>
        <p:nvPicPr>
          <p:cNvPr id="641" name="Google Shape;641;p64"/>
          <p:cNvPicPr preferRelativeResize="0"/>
          <p:nvPr/>
        </p:nvPicPr>
        <p:blipFill>
          <a:blip r:embed="rId3">
            <a:alphaModFix/>
          </a:blip>
          <a:stretch>
            <a:fillRect/>
          </a:stretch>
        </p:blipFill>
        <p:spPr>
          <a:xfrm>
            <a:off x="385100" y="2085112"/>
            <a:ext cx="8340974" cy="2516688"/>
          </a:xfrm>
          <a:prstGeom prst="rect">
            <a:avLst/>
          </a:prstGeom>
          <a:noFill/>
          <a:ln>
            <a:noFill/>
          </a:ln>
        </p:spPr>
      </p:pic>
      <p:pic>
        <p:nvPicPr>
          <p:cNvPr id="642" name="Google Shape;642;p64"/>
          <p:cNvPicPr preferRelativeResize="0"/>
          <p:nvPr/>
        </p:nvPicPr>
        <p:blipFill>
          <a:blip r:embed="rId4">
            <a:alphaModFix/>
          </a:blip>
          <a:stretch>
            <a:fillRect/>
          </a:stretch>
        </p:blipFill>
        <p:spPr>
          <a:xfrm>
            <a:off x="3009917" y="1537750"/>
            <a:ext cx="3009899" cy="576869"/>
          </a:xfrm>
          <a:prstGeom prst="rect">
            <a:avLst/>
          </a:prstGeom>
          <a:noFill/>
          <a:ln>
            <a:noFill/>
          </a:ln>
        </p:spPr>
      </p:pic>
      <p:pic>
        <p:nvPicPr>
          <p:cNvPr id="643" name="Google Shape;643;p64"/>
          <p:cNvPicPr preferRelativeResize="0"/>
          <p:nvPr/>
        </p:nvPicPr>
        <p:blipFill>
          <a:blip r:embed="rId5">
            <a:alphaModFix/>
          </a:blip>
          <a:stretch>
            <a:fillRect/>
          </a:stretch>
        </p:blipFill>
        <p:spPr>
          <a:xfrm>
            <a:off x="6185350" y="1581327"/>
            <a:ext cx="2594271" cy="576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5"/>
          <p:cNvSpPr/>
          <p:nvPr/>
        </p:nvSpPr>
        <p:spPr>
          <a:xfrm>
            <a:off x="0" y="2849880"/>
            <a:ext cx="594300" cy="7926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9" name="Google Shape;649;p65"/>
          <p:cNvSpPr/>
          <p:nvPr/>
        </p:nvSpPr>
        <p:spPr>
          <a:xfrm>
            <a:off x="693425" y="2958571"/>
            <a:ext cx="8534400" cy="7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ko" sz="3300" b="1">
                <a:latin typeface="Roboto"/>
                <a:ea typeface="Roboto"/>
                <a:cs typeface="Roboto"/>
                <a:sym typeface="Roboto"/>
              </a:rPr>
              <a:t>Takeaways</a:t>
            </a:r>
            <a:endParaRPr sz="3300" b="1">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6"/>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655" name="Google Shape;655;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38</a:t>
            </a:fld>
            <a:endParaRPr>
              <a:latin typeface="Roboto"/>
              <a:ea typeface="Roboto"/>
              <a:cs typeface="Roboto"/>
              <a:sym typeface="Roboto"/>
            </a:endParaRPr>
          </a:p>
        </p:txBody>
      </p:sp>
      <p:sp>
        <p:nvSpPr>
          <p:cNvPr id="656" name="Google Shape;656;p66"/>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highlight>
                <a:srgbClr val="FFFFFF"/>
              </a:highlight>
              <a:latin typeface="Roboto"/>
              <a:ea typeface="Roboto"/>
              <a:cs typeface="Roboto"/>
              <a:sym typeface="Roboto"/>
            </a:endParaRPr>
          </a:p>
        </p:txBody>
      </p:sp>
      <p:sp>
        <p:nvSpPr>
          <p:cNvPr id="657" name="Google Shape;657;p66"/>
          <p:cNvSpPr txBox="1">
            <a:spLocks noGrp="1"/>
          </p:cNvSpPr>
          <p:nvPr>
            <p:ph type="title"/>
          </p:nvPr>
        </p:nvSpPr>
        <p:spPr>
          <a:xfrm>
            <a:off x="466300" y="30753"/>
            <a:ext cx="5972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ko" b="1">
                <a:solidFill>
                  <a:schemeClr val="lt1"/>
                </a:solidFill>
                <a:latin typeface="Roboto"/>
                <a:ea typeface="Roboto"/>
                <a:cs typeface="Roboto"/>
                <a:sym typeface="Roboto"/>
              </a:rPr>
              <a:t>Conclusion</a:t>
            </a:r>
            <a:endParaRPr b="1">
              <a:solidFill>
                <a:srgbClr val="FFFFFF"/>
              </a:solidFill>
              <a:latin typeface="Roboto"/>
              <a:ea typeface="Roboto"/>
              <a:cs typeface="Roboto"/>
              <a:sym typeface="Roboto"/>
            </a:endParaRPr>
          </a:p>
        </p:txBody>
      </p:sp>
      <p:sp>
        <p:nvSpPr>
          <p:cNvPr id="658" name="Google Shape;658;p66"/>
          <p:cNvSpPr txBox="1"/>
          <p:nvPr/>
        </p:nvSpPr>
        <p:spPr>
          <a:xfrm>
            <a:off x="245850" y="1050875"/>
            <a:ext cx="8575800" cy="3232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ko" sz="1800">
                <a:latin typeface="Roboto"/>
                <a:ea typeface="Roboto"/>
                <a:cs typeface="Roboto"/>
                <a:sym typeface="Roboto"/>
              </a:rPr>
              <a:t>Our project proposes effective approaches for</a:t>
            </a:r>
            <a:r>
              <a:rPr lang="ko" sz="1800" b="1">
                <a:solidFill>
                  <a:srgbClr val="4A86E8"/>
                </a:solidFill>
                <a:latin typeface="Roboto"/>
                <a:ea typeface="Roboto"/>
                <a:cs typeface="Roboto"/>
                <a:sym typeface="Roboto"/>
              </a:rPr>
              <a:t> both server-side and client-side defense strategies</a:t>
            </a:r>
            <a:r>
              <a:rPr lang="ko" sz="1800">
                <a:latin typeface="Roboto"/>
                <a:ea typeface="Roboto"/>
                <a:cs typeface="Roboto"/>
                <a:sym typeface="Roboto"/>
              </a:rPr>
              <a:t> against model poisoning attacks.</a:t>
            </a:r>
            <a:br>
              <a:rPr lang="ko" sz="1800">
                <a:latin typeface="Roboto"/>
                <a:ea typeface="Roboto"/>
                <a:cs typeface="Roboto"/>
                <a:sym typeface="Roboto"/>
              </a:rPr>
            </a:br>
            <a:br>
              <a:rPr lang="ko" sz="1800">
                <a:latin typeface="Roboto"/>
                <a:ea typeface="Roboto"/>
                <a:cs typeface="Roboto"/>
                <a:sym typeface="Roboto"/>
              </a:rPr>
            </a:br>
            <a:endParaRPr sz="1800">
              <a:latin typeface="Roboto"/>
              <a:ea typeface="Roboto"/>
              <a:cs typeface="Roboto"/>
              <a:sym typeface="Roboto"/>
            </a:endParaRPr>
          </a:p>
          <a:p>
            <a:pPr marL="457200" marR="0" lvl="0" indent="-342900" algn="l" rtl="0">
              <a:lnSpc>
                <a:spcPct val="100000"/>
              </a:lnSpc>
              <a:spcBef>
                <a:spcPts val="0"/>
              </a:spcBef>
              <a:spcAft>
                <a:spcPts val="0"/>
              </a:spcAft>
              <a:buSzPts val="1800"/>
              <a:buChar char="●"/>
            </a:pPr>
            <a:r>
              <a:rPr lang="ko" sz="1800">
                <a:latin typeface="Roboto"/>
                <a:ea typeface="Roboto"/>
                <a:cs typeface="Roboto"/>
                <a:sym typeface="Roboto"/>
              </a:rPr>
              <a:t>Our researches assist practitioners in </a:t>
            </a:r>
            <a:r>
              <a:rPr lang="ko" sz="1800" b="1">
                <a:solidFill>
                  <a:srgbClr val="3C78D8"/>
                </a:solidFill>
                <a:latin typeface="Roboto"/>
                <a:ea typeface="Roboto"/>
                <a:cs typeface="Roboto"/>
                <a:sym typeface="Roboto"/>
              </a:rPr>
              <a:t>establishing safer collaboration among distributed participants</a:t>
            </a:r>
            <a:r>
              <a:rPr lang="ko" sz="1800">
                <a:latin typeface="Roboto"/>
                <a:ea typeface="Roboto"/>
                <a:cs typeface="Roboto"/>
                <a:sym typeface="Roboto"/>
              </a:rPr>
              <a:t>, mitigating concerns about malicious users disrupting the entire system.</a:t>
            </a:r>
            <a:endParaRPr sz="1800">
              <a:latin typeface="Roboto"/>
              <a:ea typeface="Roboto"/>
              <a:cs typeface="Roboto"/>
              <a:sym typeface="Roboto"/>
            </a:endParaRPr>
          </a:p>
          <a:p>
            <a:pPr marL="457200" marR="0" lvl="0" indent="0" algn="l" rtl="0">
              <a:lnSpc>
                <a:spcPct val="100000"/>
              </a:lnSpc>
              <a:spcBef>
                <a:spcPts val="0"/>
              </a:spcBef>
              <a:spcAft>
                <a:spcPts val="0"/>
              </a:spcAft>
              <a:buNone/>
            </a:pPr>
            <a:br>
              <a:rPr lang="ko" sz="1800">
                <a:latin typeface="Roboto"/>
                <a:ea typeface="Roboto"/>
                <a:cs typeface="Roboto"/>
                <a:sym typeface="Roboto"/>
              </a:rPr>
            </a:br>
            <a:endParaRPr sz="1800">
              <a:latin typeface="Roboto"/>
              <a:ea typeface="Roboto"/>
              <a:cs typeface="Roboto"/>
              <a:sym typeface="Roboto"/>
            </a:endParaRPr>
          </a:p>
          <a:p>
            <a:pPr marL="457200" marR="0" lvl="0" indent="-342900" algn="l" rtl="0">
              <a:lnSpc>
                <a:spcPct val="100000"/>
              </a:lnSpc>
              <a:spcBef>
                <a:spcPts val="0"/>
              </a:spcBef>
              <a:spcAft>
                <a:spcPts val="0"/>
              </a:spcAft>
              <a:buSzPts val="1800"/>
              <a:buChar char="●"/>
            </a:pPr>
            <a:r>
              <a:rPr lang="ko" sz="1800">
                <a:latin typeface="Roboto"/>
                <a:ea typeface="Roboto"/>
                <a:cs typeface="Roboto"/>
                <a:sym typeface="Roboto"/>
              </a:rPr>
              <a:t>Our methods </a:t>
            </a:r>
            <a:r>
              <a:rPr lang="ko" sz="1800" b="1">
                <a:solidFill>
                  <a:srgbClr val="3C78D8"/>
                </a:solidFill>
                <a:latin typeface="Roboto"/>
                <a:ea typeface="Roboto"/>
                <a:cs typeface="Roboto"/>
                <a:sym typeface="Roboto"/>
              </a:rPr>
              <a:t>are independent of the local model’s training strategy</a:t>
            </a:r>
            <a:r>
              <a:rPr lang="ko" sz="1800">
                <a:latin typeface="Roboto"/>
                <a:ea typeface="Roboto"/>
                <a:cs typeface="Roboto"/>
                <a:sym typeface="Roboto"/>
              </a:rPr>
              <a:t>. This aspect allows for straightforward integration with a broad array of modules.</a:t>
            </a:r>
            <a:endParaRPr sz="18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7"/>
          <p:cNvSpPr txBox="1"/>
          <p:nvPr/>
        </p:nvSpPr>
        <p:spPr>
          <a:xfrm>
            <a:off x="2012350" y="4007900"/>
            <a:ext cx="7061700" cy="699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ko" sz="2000" b="1">
                <a:solidFill>
                  <a:schemeClr val="dk1"/>
                </a:solidFill>
                <a:latin typeface="Roboto"/>
                <a:ea typeface="Roboto"/>
                <a:cs typeface="Roboto"/>
                <a:sym typeface="Roboto"/>
              </a:rPr>
              <a:t>Sungwon Han </a:t>
            </a:r>
            <a:r>
              <a:rPr lang="ko" sz="2000">
                <a:solidFill>
                  <a:schemeClr val="dk1"/>
                </a:solidFill>
                <a:latin typeface="Roboto"/>
                <a:ea typeface="Roboto"/>
                <a:cs typeface="Roboto"/>
                <a:sym typeface="Roboto"/>
              </a:rPr>
              <a:t>(lion4152@gmail.com)</a:t>
            </a:r>
            <a:endParaRPr sz="2000">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r>
              <a:rPr lang="ko" sz="2000" b="1">
                <a:solidFill>
                  <a:schemeClr val="dk1"/>
                </a:solidFill>
                <a:latin typeface="Roboto"/>
                <a:ea typeface="Roboto"/>
                <a:cs typeface="Roboto"/>
                <a:sym typeface="Roboto"/>
              </a:rPr>
              <a:t>Sungwon Park </a:t>
            </a:r>
            <a:r>
              <a:rPr lang="ko" sz="2000">
                <a:solidFill>
                  <a:schemeClr val="dk1"/>
                </a:solidFill>
                <a:latin typeface="Roboto"/>
                <a:ea typeface="Roboto"/>
                <a:cs typeface="Roboto"/>
                <a:sym typeface="Roboto"/>
              </a:rPr>
              <a:t>(deu30303@gmail.com)</a:t>
            </a:r>
            <a:endParaRPr sz="2000">
              <a:solidFill>
                <a:schemeClr val="dk1"/>
              </a:solidFill>
              <a:latin typeface="Roboto"/>
              <a:ea typeface="Roboto"/>
              <a:cs typeface="Roboto"/>
              <a:sym typeface="Roboto"/>
            </a:endParaRPr>
          </a:p>
        </p:txBody>
      </p:sp>
      <p:sp>
        <p:nvSpPr>
          <p:cNvPr id="664" name="Google Shape;664;p67"/>
          <p:cNvSpPr txBox="1"/>
          <p:nvPr/>
        </p:nvSpPr>
        <p:spPr>
          <a:xfrm>
            <a:off x="4039750" y="2703850"/>
            <a:ext cx="5034300" cy="13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8000" b="1">
                <a:solidFill>
                  <a:schemeClr val="dk1"/>
                </a:solidFill>
                <a:latin typeface="Roboto"/>
                <a:ea typeface="Roboto"/>
                <a:cs typeface="Roboto"/>
                <a:sym typeface="Roboto"/>
              </a:rPr>
              <a:t>Thank you</a:t>
            </a:r>
            <a:endParaRPr sz="8000" b="1">
              <a:solidFill>
                <a:schemeClr val="dk1"/>
              </a:solidFill>
              <a:latin typeface="Roboto"/>
              <a:ea typeface="Roboto"/>
              <a:cs typeface="Roboto"/>
              <a:sym typeface="Roboto"/>
            </a:endParaRPr>
          </a:p>
        </p:txBody>
      </p:sp>
      <p:pic>
        <p:nvPicPr>
          <p:cNvPr id="665" name="Google Shape;665;p67"/>
          <p:cNvPicPr preferRelativeResize="0"/>
          <p:nvPr/>
        </p:nvPicPr>
        <p:blipFill>
          <a:blip r:embed="rId3">
            <a:alphaModFix/>
          </a:blip>
          <a:stretch>
            <a:fillRect/>
          </a:stretch>
        </p:blipFill>
        <p:spPr>
          <a:xfrm rot="-2449134">
            <a:off x="3808319" y="2869115"/>
            <a:ext cx="515100" cy="231323"/>
          </a:xfrm>
          <a:prstGeom prst="rect">
            <a:avLst/>
          </a:prstGeom>
          <a:noFill/>
          <a:ln>
            <a:noFill/>
          </a:ln>
        </p:spPr>
      </p:pic>
      <p:sp>
        <p:nvSpPr>
          <p:cNvPr id="666" name="Google Shape;666;p67"/>
          <p:cNvSpPr/>
          <p:nvPr/>
        </p:nvSpPr>
        <p:spPr>
          <a:xfrm>
            <a:off x="0" y="4859300"/>
            <a:ext cx="9144000" cy="28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 name="Google Shape;667;p67" descr="preencoded.png"/>
          <p:cNvPicPr preferRelativeResize="0"/>
          <p:nvPr/>
        </p:nvPicPr>
        <p:blipFill rotWithShape="1">
          <a:blip r:embed="rId4">
            <a:alphaModFix/>
          </a:blip>
          <a:srcRect t="20372" r="41547" b="18833"/>
          <a:stretch/>
        </p:blipFill>
        <p:spPr>
          <a:xfrm>
            <a:off x="4336383" y="127287"/>
            <a:ext cx="2903525" cy="618625"/>
          </a:xfrm>
          <a:prstGeom prst="rect">
            <a:avLst/>
          </a:prstGeom>
          <a:noFill/>
          <a:ln>
            <a:noFill/>
          </a:ln>
        </p:spPr>
      </p:pic>
      <p:pic>
        <p:nvPicPr>
          <p:cNvPr id="668" name="Google Shape;668;p67"/>
          <p:cNvPicPr preferRelativeResize="0"/>
          <p:nvPr/>
        </p:nvPicPr>
        <p:blipFill>
          <a:blip r:embed="rId5">
            <a:alphaModFix/>
          </a:blip>
          <a:stretch>
            <a:fillRect/>
          </a:stretch>
        </p:blipFill>
        <p:spPr>
          <a:xfrm>
            <a:off x="8198125" y="-151766"/>
            <a:ext cx="945875" cy="1193000"/>
          </a:xfrm>
          <a:prstGeom prst="rect">
            <a:avLst/>
          </a:prstGeom>
          <a:noFill/>
          <a:ln>
            <a:noFill/>
          </a:ln>
        </p:spPr>
      </p:pic>
      <p:pic>
        <p:nvPicPr>
          <p:cNvPr id="8" name="Picture 10" descr="giai">
            <a:extLst>
              <a:ext uri="{FF2B5EF4-FFF2-40B4-BE49-F238E27FC236}">
                <a16:creationId xmlns:a16="http://schemas.microsoft.com/office/drawing/2014/main" id="{B257813B-3074-47FA-939D-F191CE64EC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167"/>
          <a:stretch/>
        </p:blipFill>
        <p:spPr bwMode="auto">
          <a:xfrm>
            <a:off x="7404720" y="231808"/>
            <a:ext cx="864926" cy="409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Vulnerability in FL</a:t>
            </a:r>
            <a:endParaRPr b="1">
              <a:solidFill>
                <a:schemeClr val="lt1"/>
              </a:solidFill>
              <a:latin typeface="Roboto"/>
              <a:ea typeface="Roboto"/>
              <a:cs typeface="Roboto"/>
              <a:sym typeface="Roboto"/>
            </a:endParaRPr>
          </a:p>
        </p:txBody>
      </p:sp>
      <p:sp>
        <p:nvSpPr>
          <p:cNvPr id="88" name="Google Shape;88;p17"/>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89" name="Google Shape;89;p17"/>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Federated learning can be broken by adversaries</a:t>
            </a:r>
            <a:endParaRPr sz="2500">
              <a:solidFill>
                <a:schemeClr val="dk1"/>
              </a:solidFill>
              <a:latin typeface="Roboto"/>
              <a:ea typeface="Roboto"/>
              <a:cs typeface="Roboto"/>
              <a:sym typeface="Roboto"/>
            </a:endParaRPr>
          </a:p>
        </p:txBody>
      </p:sp>
      <p:sp>
        <p:nvSpPr>
          <p:cNvPr id="90" name="Google Shape;90;p17"/>
          <p:cNvSpPr txBox="1"/>
          <p:nvPr/>
        </p:nvSpPr>
        <p:spPr>
          <a:xfrm>
            <a:off x="311700" y="1381075"/>
            <a:ext cx="8520600" cy="18483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Roboto"/>
              <a:buChar char="●"/>
            </a:pPr>
            <a:r>
              <a:rPr lang="ko" sz="1600">
                <a:solidFill>
                  <a:schemeClr val="dk1"/>
                </a:solidFill>
                <a:latin typeface="Roboto"/>
                <a:ea typeface="Roboto"/>
                <a:cs typeface="Roboto"/>
                <a:sym typeface="Roboto"/>
              </a:rPr>
              <a:t>Adversaries can send perturbed gradient to server, poisoning the learning process</a:t>
            </a:r>
            <a:endParaRPr sz="1600">
              <a:solidFill>
                <a:schemeClr val="dk1"/>
              </a:solidFill>
              <a:latin typeface="Roboto"/>
              <a:ea typeface="Roboto"/>
              <a:cs typeface="Roboto"/>
              <a:sym typeface="Roboto"/>
            </a:endParaRPr>
          </a:p>
        </p:txBody>
      </p:sp>
      <p:pic>
        <p:nvPicPr>
          <p:cNvPr id="91" name="Google Shape;91;p17"/>
          <p:cNvPicPr preferRelativeResize="0"/>
          <p:nvPr/>
        </p:nvPicPr>
        <p:blipFill>
          <a:blip r:embed="rId3">
            <a:alphaModFix/>
          </a:blip>
          <a:stretch>
            <a:fillRect/>
          </a:stretch>
        </p:blipFill>
        <p:spPr>
          <a:xfrm>
            <a:off x="794975" y="2066000"/>
            <a:ext cx="7489300" cy="2516400"/>
          </a:xfrm>
          <a:prstGeom prst="rect">
            <a:avLst/>
          </a:prstGeom>
          <a:noFill/>
          <a:ln>
            <a:noFill/>
          </a:ln>
        </p:spPr>
      </p:pic>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4</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Taxonomy of poisoning attack</a:t>
            </a:r>
            <a:endParaRPr b="1">
              <a:solidFill>
                <a:schemeClr val="lt1"/>
              </a:solidFill>
              <a:latin typeface="Roboto"/>
              <a:ea typeface="Roboto"/>
              <a:cs typeface="Roboto"/>
              <a:sym typeface="Roboto"/>
            </a:endParaRPr>
          </a:p>
        </p:txBody>
      </p:sp>
      <p:sp>
        <p:nvSpPr>
          <p:cNvPr id="99" name="Google Shape;99;p18"/>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00" name="Google Shape;100;p18"/>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Targeted attack vs. Untargeted attack</a:t>
            </a:r>
            <a:endParaRPr sz="2500">
              <a:solidFill>
                <a:schemeClr val="dk1"/>
              </a:solidFill>
              <a:latin typeface="Roboto"/>
              <a:ea typeface="Roboto"/>
              <a:cs typeface="Roboto"/>
              <a:sym typeface="Roboto"/>
            </a:endParaRPr>
          </a:p>
        </p:txBody>
      </p:sp>
      <p:sp>
        <p:nvSpPr>
          <p:cNvPr id="101" name="Google Shape;101;p18"/>
          <p:cNvSpPr txBox="1"/>
          <p:nvPr/>
        </p:nvSpPr>
        <p:spPr>
          <a:xfrm>
            <a:off x="311700" y="1439900"/>
            <a:ext cx="5167800" cy="2300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The goal of targeted attack is to insert hidden triggers in the global model after training, generally by changing specific features.</a:t>
            </a:r>
            <a:br>
              <a:rPr lang="ko" sz="1600">
                <a:solidFill>
                  <a:schemeClr val="dk1"/>
                </a:solidFill>
                <a:latin typeface="Roboto"/>
                <a:ea typeface="Roboto"/>
                <a:cs typeface="Roboto"/>
                <a:sym typeface="Roboto"/>
              </a:rPr>
            </a:br>
            <a:br>
              <a:rPr lang="ko" sz="1600">
                <a:solidFill>
                  <a:schemeClr val="dk1"/>
                </a:solidFill>
                <a:latin typeface="Roboto"/>
                <a:ea typeface="Roboto"/>
                <a:cs typeface="Roboto"/>
                <a:sym typeface="Roboto"/>
              </a:rPr>
            </a:br>
            <a:endParaRPr sz="1600">
              <a:solidFill>
                <a:schemeClr val="dk1"/>
              </a:solidFill>
              <a:latin typeface="Roboto"/>
              <a:ea typeface="Roboto"/>
              <a:cs typeface="Roboto"/>
              <a:sym typeface="Roboto"/>
            </a:endParaRPr>
          </a:p>
          <a:p>
            <a:pPr marL="457200" lvl="0" indent="-330200" algn="l" rtl="0">
              <a:lnSpc>
                <a:spcPct val="115000"/>
              </a:lnSpc>
              <a:spcBef>
                <a:spcPts val="0"/>
              </a:spcBef>
              <a:spcAft>
                <a:spcPts val="0"/>
              </a:spcAft>
              <a:buClr>
                <a:schemeClr val="dk1"/>
              </a:buClr>
              <a:buSzPts val="1600"/>
              <a:buFont typeface="Roboto"/>
              <a:buChar char="●"/>
            </a:pPr>
            <a:r>
              <a:rPr lang="ko" sz="1600">
                <a:solidFill>
                  <a:schemeClr val="dk1"/>
                </a:solidFill>
                <a:latin typeface="Roboto"/>
                <a:ea typeface="Roboto"/>
                <a:cs typeface="Roboto"/>
                <a:sym typeface="Roboto"/>
              </a:rPr>
              <a:t>The goal of untargeted attack is to cause the failure of the global model.</a:t>
            </a:r>
            <a:endParaRPr sz="1600">
              <a:solidFill>
                <a:schemeClr val="dk1"/>
              </a:solidFill>
              <a:latin typeface="Roboto"/>
              <a:ea typeface="Roboto"/>
              <a:cs typeface="Roboto"/>
              <a:sym typeface="Roboto"/>
            </a:endParaRPr>
          </a:p>
        </p:txBody>
      </p:sp>
      <p:pic>
        <p:nvPicPr>
          <p:cNvPr id="102" name="Google Shape;102;p18"/>
          <p:cNvPicPr preferRelativeResize="0"/>
          <p:nvPr/>
        </p:nvPicPr>
        <p:blipFill>
          <a:blip r:embed="rId3">
            <a:alphaModFix/>
          </a:blip>
          <a:stretch>
            <a:fillRect/>
          </a:stretch>
        </p:blipFill>
        <p:spPr>
          <a:xfrm>
            <a:off x="5479500" y="1363175"/>
            <a:ext cx="3269576" cy="3582500"/>
          </a:xfrm>
          <a:prstGeom prst="rect">
            <a:avLst/>
          </a:prstGeom>
          <a:noFill/>
          <a:ln>
            <a:noFill/>
          </a:ln>
        </p:spPr>
      </p:pic>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5</a:t>
            </a:fld>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Taxonomy of defenses against attacks</a:t>
            </a:r>
            <a:endParaRPr b="1">
              <a:solidFill>
                <a:schemeClr val="lt1"/>
              </a:solidFill>
              <a:latin typeface="Roboto"/>
              <a:ea typeface="Roboto"/>
              <a:cs typeface="Roboto"/>
              <a:sym typeface="Roboto"/>
            </a:endParaRPr>
          </a:p>
        </p:txBody>
      </p:sp>
      <p:sp>
        <p:nvSpPr>
          <p:cNvPr id="110" name="Google Shape;110;p19"/>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11" name="Google Shape;111;p19"/>
          <p:cNvSpPr txBox="1"/>
          <p:nvPr/>
        </p:nvSpPr>
        <p:spPr>
          <a:xfrm>
            <a:off x="254575" y="832475"/>
            <a:ext cx="86772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Two branches of defense strategies against attacks</a:t>
            </a:r>
            <a:endParaRPr sz="2500">
              <a:latin typeface="Roboto"/>
              <a:ea typeface="Roboto"/>
              <a:cs typeface="Roboto"/>
              <a:sym typeface="Roboto"/>
            </a:endParaRPr>
          </a:p>
        </p:txBody>
      </p:sp>
      <p:sp>
        <p:nvSpPr>
          <p:cNvPr id="112" name="Google Shape;112;p19"/>
          <p:cNvSpPr txBox="1"/>
          <p:nvPr/>
        </p:nvSpPr>
        <p:spPr>
          <a:xfrm>
            <a:off x="311700" y="1457275"/>
            <a:ext cx="8520600" cy="2117700"/>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Clr>
                <a:schemeClr val="dk1"/>
              </a:buClr>
              <a:buSzPts val="2100"/>
              <a:buFont typeface="Roboto"/>
              <a:buChar char="●"/>
            </a:pPr>
            <a:r>
              <a:rPr lang="ko" sz="1700">
                <a:solidFill>
                  <a:schemeClr val="dk1"/>
                </a:solidFill>
                <a:latin typeface="Roboto"/>
                <a:ea typeface="Roboto"/>
                <a:cs typeface="Roboto"/>
                <a:sym typeface="Roboto"/>
              </a:rPr>
              <a:t>Robust Aggregation Strategy using critical weight (ICCV’ 23 + Under review)</a:t>
            </a:r>
            <a:endParaRPr sz="17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a:solidFill>
                <a:schemeClr val="dk1"/>
              </a:solidFill>
              <a:latin typeface="Roboto"/>
              <a:ea typeface="Roboto"/>
              <a:cs typeface="Roboto"/>
              <a:sym typeface="Roboto"/>
            </a:endParaRPr>
          </a:p>
          <a:p>
            <a:pPr marL="457200" lvl="0" indent="-361950" algn="l" rtl="0">
              <a:lnSpc>
                <a:spcPct val="115000"/>
              </a:lnSpc>
              <a:spcBef>
                <a:spcPts val="1200"/>
              </a:spcBef>
              <a:spcAft>
                <a:spcPts val="0"/>
              </a:spcAft>
              <a:buClr>
                <a:schemeClr val="dk1"/>
              </a:buClr>
              <a:buSzPts val="2100"/>
              <a:buFont typeface="Roboto"/>
              <a:buChar char="●"/>
            </a:pPr>
            <a:r>
              <a:rPr lang="ko" sz="1700">
                <a:solidFill>
                  <a:schemeClr val="dk1"/>
                </a:solidFill>
                <a:latin typeface="Roboto"/>
                <a:ea typeface="Roboto"/>
                <a:cs typeface="Roboto"/>
                <a:sym typeface="Roboto"/>
              </a:rPr>
              <a:t>Attack Tolerant Local Gradient Update (KDD’ 23)</a:t>
            </a:r>
            <a:endParaRPr sz="1700">
              <a:solidFill>
                <a:schemeClr val="dk1"/>
              </a:solidFill>
              <a:latin typeface="Roboto"/>
              <a:ea typeface="Roboto"/>
              <a:cs typeface="Roboto"/>
              <a:sym typeface="Roboto"/>
            </a:endParaRPr>
          </a:p>
        </p:txBody>
      </p:sp>
      <p:pic>
        <p:nvPicPr>
          <p:cNvPr id="113" name="Google Shape;113;p19"/>
          <p:cNvPicPr preferRelativeResize="0"/>
          <p:nvPr/>
        </p:nvPicPr>
        <p:blipFill>
          <a:blip r:embed="rId3">
            <a:alphaModFix/>
          </a:blip>
          <a:stretch>
            <a:fillRect/>
          </a:stretch>
        </p:blipFill>
        <p:spPr>
          <a:xfrm>
            <a:off x="2612388" y="3669075"/>
            <a:ext cx="3192752" cy="841765"/>
          </a:xfrm>
          <a:prstGeom prst="rect">
            <a:avLst/>
          </a:prstGeom>
          <a:noFill/>
          <a:ln>
            <a:noFill/>
          </a:ln>
        </p:spPr>
      </p:pic>
      <p:sp>
        <p:nvSpPr>
          <p:cNvPr id="114" name="Google Shape;114;p19"/>
          <p:cNvSpPr/>
          <p:nvPr/>
        </p:nvSpPr>
        <p:spPr>
          <a:xfrm>
            <a:off x="5357494" y="3669075"/>
            <a:ext cx="503100" cy="461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9"/>
          <p:cNvPicPr preferRelativeResize="0"/>
          <p:nvPr/>
        </p:nvPicPr>
        <p:blipFill>
          <a:blip r:embed="rId3">
            <a:alphaModFix/>
          </a:blip>
          <a:stretch>
            <a:fillRect/>
          </a:stretch>
        </p:blipFill>
        <p:spPr>
          <a:xfrm>
            <a:off x="2667837" y="2057275"/>
            <a:ext cx="3192775" cy="841775"/>
          </a:xfrm>
          <a:prstGeom prst="rect">
            <a:avLst/>
          </a:prstGeom>
          <a:noFill/>
          <a:ln>
            <a:noFill/>
          </a:ln>
        </p:spPr>
      </p:pic>
      <p:sp>
        <p:nvSpPr>
          <p:cNvPr id="116" name="Google Shape;116;p19"/>
          <p:cNvSpPr/>
          <p:nvPr/>
        </p:nvSpPr>
        <p:spPr>
          <a:xfrm>
            <a:off x="4438018" y="2057275"/>
            <a:ext cx="884700" cy="4608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6</a:t>
            </a:fld>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466300" y="296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ko" b="1">
                <a:solidFill>
                  <a:schemeClr val="lt1"/>
                </a:solidFill>
                <a:latin typeface="Roboto"/>
                <a:ea typeface="Roboto"/>
                <a:cs typeface="Roboto"/>
                <a:sym typeface="Roboto"/>
              </a:rPr>
              <a:t>Taxonomy of defenses against attacks</a:t>
            </a:r>
            <a:endParaRPr b="1">
              <a:solidFill>
                <a:schemeClr val="lt1"/>
              </a:solidFill>
              <a:latin typeface="Roboto"/>
              <a:ea typeface="Roboto"/>
              <a:cs typeface="Roboto"/>
              <a:sym typeface="Roboto"/>
            </a:endParaRPr>
          </a:p>
        </p:txBody>
      </p:sp>
      <p:sp>
        <p:nvSpPr>
          <p:cNvPr id="124" name="Google Shape;124;p20"/>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25" name="Google Shape;125;p20"/>
          <p:cNvSpPr txBox="1"/>
          <p:nvPr/>
        </p:nvSpPr>
        <p:spPr>
          <a:xfrm>
            <a:off x="254575" y="832475"/>
            <a:ext cx="86772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ko" sz="2500">
                <a:latin typeface="Roboto"/>
                <a:ea typeface="Roboto"/>
                <a:cs typeface="Roboto"/>
                <a:sym typeface="Roboto"/>
              </a:rPr>
              <a:t>Two branches of defense strategies against attacks</a:t>
            </a:r>
            <a:endParaRPr sz="2500">
              <a:latin typeface="Roboto"/>
              <a:ea typeface="Roboto"/>
              <a:cs typeface="Roboto"/>
              <a:sym typeface="Roboto"/>
            </a:endParaRPr>
          </a:p>
        </p:txBody>
      </p:sp>
      <p:sp>
        <p:nvSpPr>
          <p:cNvPr id="126" name="Google Shape;126;p20"/>
          <p:cNvSpPr txBox="1"/>
          <p:nvPr/>
        </p:nvSpPr>
        <p:spPr>
          <a:xfrm>
            <a:off x="311700" y="1457275"/>
            <a:ext cx="8520600" cy="2117700"/>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Clr>
                <a:schemeClr val="dk1"/>
              </a:buClr>
              <a:buSzPts val="2100"/>
              <a:buFont typeface="Roboto"/>
              <a:buChar char="●"/>
            </a:pPr>
            <a:r>
              <a:rPr lang="ko" sz="1700" dirty="0">
                <a:solidFill>
                  <a:srgbClr val="3C78D8"/>
                </a:solidFill>
                <a:latin typeface="Roboto"/>
                <a:ea typeface="Roboto"/>
                <a:cs typeface="Roboto"/>
                <a:sym typeface="Roboto"/>
              </a:rPr>
              <a:t>Robust Aggregation Strategy using critical weight</a:t>
            </a:r>
            <a:r>
              <a:rPr lang="ko" sz="1700" dirty="0">
                <a:solidFill>
                  <a:schemeClr val="dk1"/>
                </a:solidFill>
                <a:latin typeface="Roboto"/>
                <a:ea typeface="Roboto"/>
                <a:cs typeface="Roboto"/>
                <a:sym typeface="Roboto"/>
              </a:rPr>
              <a:t> </a:t>
            </a:r>
            <a:r>
              <a:rPr lang="ko" sz="1700" i="1" dirty="0">
                <a:solidFill>
                  <a:srgbClr val="3C78D8"/>
                </a:solidFill>
                <a:latin typeface="Roboto"/>
                <a:ea typeface="Roboto"/>
                <a:cs typeface="Roboto"/>
                <a:sym typeface="Roboto"/>
              </a:rPr>
              <a:t>(ICCV’</a:t>
            </a:r>
            <a:r>
              <a:rPr lang="en-US" altLang="ko" sz="1700" i="1" dirty="0">
                <a:solidFill>
                  <a:srgbClr val="3C78D8"/>
                </a:solidFill>
                <a:latin typeface="Roboto"/>
                <a:ea typeface="Roboto"/>
                <a:cs typeface="Roboto"/>
                <a:sym typeface="Roboto"/>
              </a:rPr>
              <a:t> 23</a:t>
            </a:r>
            <a:r>
              <a:rPr lang="ko" sz="1700" i="1" dirty="0">
                <a:solidFill>
                  <a:srgbClr val="3C78D8"/>
                </a:solidFill>
                <a:latin typeface="Roboto"/>
                <a:ea typeface="Roboto"/>
                <a:cs typeface="Roboto"/>
                <a:sym typeface="Roboto"/>
              </a:rPr>
              <a:t>)</a:t>
            </a:r>
            <a:r>
              <a:rPr lang="en-US" altLang="ko" sz="1700" i="1" dirty="0">
                <a:solidFill>
                  <a:srgbClr val="3C78D8"/>
                </a:solidFill>
                <a:latin typeface="Roboto"/>
                <a:ea typeface="Roboto"/>
                <a:cs typeface="Roboto"/>
                <a:sym typeface="Roboto"/>
              </a:rPr>
              <a:t>  </a:t>
            </a:r>
            <a:endParaRPr sz="1700" i="1" dirty="0">
              <a:solidFill>
                <a:srgbClr val="3C78D8"/>
              </a:solidFill>
              <a:latin typeface="Roboto"/>
              <a:ea typeface="Roboto"/>
              <a:cs typeface="Roboto"/>
              <a:sym typeface="Roboto"/>
            </a:endParaRPr>
          </a:p>
          <a:p>
            <a:pPr marL="0" lvl="0" indent="0" algn="l" rtl="0">
              <a:lnSpc>
                <a:spcPct val="115000"/>
              </a:lnSpc>
              <a:spcBef>
                <a:spcPts val="1200"/>
              </a:spcBef>
              <a:spcAft>
                <a:spcPts val="0"/>
              </a:spcAft>
              <a:buNone/>
            </a:pPr>
            <a:endParaRPr sz="1500" dirty="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dirty="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500" dirty="0">
              <a:solidFill>
                <a:schemeClr val="dk1"/>
              </a:solidFill>
              <a:latin typeface="Roboto"/>
              <a:ea typeface="Roboto"/>
              <a:cs typeface="Roboto"/>
              <a:sym typeface="Roboto"/>
            </a:endParaRPr>
          </a:p>
          <a:p>
            <a:pPr marL="457200" lvl="0" indent="-361950" algn="l" rtl="0">
              <a:lnSpc>
                <a:spcPct val="115000"/>
              </a:lnSpc>
              <a:spcBef>
                <a:spcPts val="1200"/>
              </a:spcBef>
              <a:spcAft>
                <a:spcPts val="0"/>
              </a:spcAft>
              <a:buClr>
                <a:schemeClr val="dk1"/>
              </a:buClr>
              <a:buSzPts val="2100"/>
              <a:buFont typeface="Roboto"/>
              <a:buChar char="●"/>
            </a:pPr>
            <a:r>
              <a:rPr lang="ko" sz="1700" dirty="0">
                <a:solidFill>
                  <a:schemeClr val="dk1"/>
                </a:solidFill>
                <a:latin typeface="Roboto"/>
                <a:ea typeface="Roboto"/>
                <a:cs typeface="Roboto"/>
                <a:sym typeface="Roboto"/>
              </a:rPr>
              <a:t>Attack Tolerant Local Gradient Update (KDD’ 23)</a:t>
            </a:r>
            <a:endParaRPr sz="1700" dirty="0">
              <a:solidFill>
                <a:schemeClr val="dk1"/>
              </a:solidFill>
              <a:latin typeface="Roboto"/>
              <a:ea typeface="Roboto"/>
              <a:cs typeface="Roboto"/>
              <a:sym typeface="Roboto"/>
            </a:endParaRPr>
          </a:p>
        </p:txBody>
      </p:sp>
      <p:pic>
        <p:nvPicPr>
          <p:cNvPr id="127" name="Google Shape;127;p20"/>
          <p:cNvPicPr preferRelativeResize="0"/>
          <p:nvPr/>
        </p:nvPicPr>
        <p:blipFill>
          <a:blip r:embed="rId3">
            <a:alphaModFix/>
          </a:blip>
          <a:stretch>
            <a:fillRect/>
          </a:stretch>
        </p:blipFill>
        <p:spPr>
          <a:xfrm>
            <a:off x="2612388" y="3669075"/>
            <a:ext cx="3192752" cy="841765"/>
          </a:xfrm>
          <a:prstGeom prst="rect">
            <a:avLst/>
          </a:prstGeom>
          <a:noFill/>
          <a:ln>
            <a:noFill/>
          </a:ln>
        </p:spPr>
      </p:pic>
      <p:sp>
        <p:nvSpPr>
          <p:cNvPr id="128" name="Google Shape;128;p20"/>
          <p:cNvSpPr/>
          <p:nvPr/>
        </p:nvSpPr>
        <p:spPr>
          <a:xfrm>
            <a:off x="5357494" y="3669075"/>
            <a:ext cx="503100" cy="4611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20"/>
          <p:cNvPicPr preferRelativeResize="0"/>
          <p:nvPr/>
        </p:nvPicPr>
        <p:blipFill>
          <a:blip r:embed="rId3">
            <a:alphaModFix/>
          </a:blip>
          <a:stretch>
            <a:fillRect/>
          </a:stretch>
        </p:blipFill>
        <p:spPr>
          <a:xfrm>
            <a:off x="2667837" y="2057275"/>
            <a:ext cx="3192775" cy="841775"/>
          </a:xfrm>
          <a:prstGeom prst="rect">
            <a:avLst/>
          </a:prstGeom>
          <a:noFill/>
          <a:ln>
            <a:noFill/>
          </a:ln>
        </p:spPr>
      </p:pic>
      <p:sp>
        <p:nvSpPr>
          <p:cNvPr id="130" name="Google Shape;130;p20"/>
          <p:cNvSpPr/>
          <p:nvPr/>
        </p:nvSpPr>
        <p:spPr>
          <a:xfrm>
            <a:off x="4438018" y="2057275"/>
            <a:ext cx="884700" cy="4608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7</a:t>
            </a:fld>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0" y="2849880"/>
            <a:ext cx="594300" cy="7926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21"/>
          <p:cNvSpPr/>
          <p:nvPr/>
        </p:nvSpPr>
        <p:spPr>
          <a:xfrm>
            <a:off x="693425" y="2817171"/>
            <a:ext cx="8534400" cy="7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ko" sz="2500" b="1">
                <a:latin typeface="Roboto"/>
                <a:ea typeface="Roboto"/>
                <a:cs typeface="Roboto"/>
                <a:sym typeface="Roboto"/>
              </a:rPr>
              <a:t>Towards Attack-tolerant Federated Learning via Critical Parameter Analysis (ICCV’23)</a:t>
            </a:r>
            <a:endParaRPr sz="250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0" y="0"/>
            <a:ext cx="9144000" cy="6579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2"/>
          <p:cNvSpPr txBox="1">
            <a:spLocks noGrp="1"/>
          </p:cNvSpPr>
          <p:nvPr>
            <p:ph type="title"/>
          </p:nvPr>
        </p:nvSpPr>
        <p:spPr>
          <a:xfrm>
            <a:off x="466300" y="2960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ko" b="1">
                <a:solidFill>
                  <a:schemeClr val="lt1"/>
                </a:solidFill>
                <a:latin typeface="Roboto"/>
                <a:ea typeface="Roboto"/>
                <a:cs typeface="Roboto"/>
                <a:sym typeface="Roboto"/>
              </a:rPr>
              <a:t>Defense strategy for poisoning attack</a:t>
            </a:r>
            <a:endParaRPr b="1">
              <a:solidFill>
                <a:schemeClr val="lt1"/>
              </a:solidFill>
              <a:latin typeface="Roboto"/>
              <a:ea typeface="Roboto"/>
              <a:cs typeface="Roboto"/>
              <a:sym typeface="Roboto"/>
            </a:endParaRPr>
          </a:p>
        </p:txBody>
      </p:sp>
      <p:sp>
        <p:nvSpPr>
          <p:cNvPr id="144" name="Google Shape;144;p22"/>
          <p:cNvSpPr/>
          <p:nvPr/>
        </p:nvSpPr>
        <p:spPr>
          <a:xfrm>
            <a:off x="341906" y="209681"/>
            <a:ext cx="72000" cy="216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FF"/>
              </a:highlight>
              <a:latin typeface="Malgun Gothic"/>
              <a:ea typeface="Malgun Gothic"/>
              <a:cs typeface="Malgun Gothic"/>
              <a:sym typeface="Malgun Gothic"/>
            </a:endParaRPr>
          </a:p>
        </p:txBody>
      </p:sp>
      <p:sp>
        <p:nvSpPr>
          <p:cNvPr id="145" name="Google Shape;145;p22"/>
          <p:cNvSpPr txBox="1"/>
          <p:nvPr/>
        </p:nvSpPr>
        <p:spPr>
          <a:xfrm>
            <a:off x="254575" y="832475"/>
            <a:ext cx="8570100" cy="53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ko" sz="2500" i="0" u="none" strike="noStrike" cap="none">
                <a:solidFill>
                  <a:srgbClr val="000000"/>
                </a:solidFill>
                <a:latin typeface="Roboto"/>
                <a:ea typeface="Roboto"/>
                <a:cs typeface="Roboto"/>
                <a:sym typeface="Roboto"/>
              </a:rPr>
              <a:t>How to detect and avoid wrong gradients from adversaries?</a:t>
            </a:r>
            <a:endParaRPr sz="2500" i="0" u="none" strike="noStrike" cap="none">
              <a:solidFill>
                <a:schemeClr val="dk1"/>
              </a:solidFill>
              <a:latin typeface="Roboto"/>
              <a:ea typeface="Roboto"/>
              <a:cs typeface="Roboto"/>
              <a:sym typeface="Roboto"/>
            </a:endParaRPr>
          </a:p>
        </p:txBody>
      </p:sp>
      <p:sp>
        <p:nvSpPr>
          <p:cNvPr id="146" name="Google Shape;146;p22"/>
          <p:cNvSpPr txBox="1"/>
          <p:nvPr/>
        </p:nvSpPr>
        <p:spPr>
          <a:xfrm>
            <a:off x="311700" y="1304875"/>
            <a:ext cx="8520600" cy="3704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ko" sz="1500" i="0" u="none" strike="noStrike" cap="none">
                <a:solidFill>
                  <a:schemeClr val="dk1"/>
                </a:solidFill>
                <a:latin typeface="Roboto"/>
                <a:ea typeface="Roboto"/>
                <a:cs typeface="Roboto"/>
                <a:sym typeface="Roboto"/>
              </a:rPr>
              <a:t>Two main defense strategies </a:t>
            </a:r>
            <a:r>
              <a:rPr lang="ko" sz="1500" b="1" i="0" u="none" strike="noStrike" cap="none">
                <a:solidFill>
                  <a:schemeClr val="dk1"/>
                </a:solidFill>
                <a:latin typeface="Roboto"/>
                <a:ea typeface="Roboto"/>
                <a:cs typeface="Roboto"/>
                <a:sym typeface="Roboto"/>
              </a:rPr>
              <a:t>in central server</a:t>
            </a:r>
            <a:r>
              <a:rPr lang="ko" sz="1500" i="0" u="none" strike="noStrike" cap="none">
                <a:solidFill>
                  <a:schemeClr val="dk1"/>
                </a:solidFill>
                <a:latin typeface="Roboto"/>
                <a:ea typeface="Roboto"/>
                <a:cs typeface="Roboto"/>
                <a:sym typeface="Roboto"/>
              </a:rPr>
              <a:t> for poisoning attack</a:t>
            </a:r>
            <a:endParaRPr sz="1500" i="0" u="none" strike="noStrike" cap="none">
              <a:solidFill>
                <a:schemeClr val="dk1"/>
              </a:solidFill>
              <a:latin typeface="Roboto"/>
              <a:ea typeface="Roboto"/>
              <a:cs typeface="Roboto"/>
              <a:sym typeface="Roboto"/>
            </a:endParaRPr>
          </a:p>
          <a:p>
            <a:pPr marL="457200" marR="0" lvl="0" indent="-323850" algn="l" rtl="0">
              <a:lnSpc>
                <a:spcPct val="115000"/>
              </a:lnSpc>
              <a:spcBef>
                <a:spcPts val="1200"/>
              </a:spcBef>
              <a:spcAft>
                <a:spcPts val="0"/>
              </a:spcAft>
              <a:buClr>
                <a:schemeClr val="dk1"/>
              </a:buClr>
              <a:buSzPts val="1500"/>
              <a:buFont typeface="Arial"/>
              <a:buAutoNum type="arabicPeriod"/>
            </a:pPr>
            <a:r>
              <a:rPr lang="ko" sz="1500" b="1">
                <a:solidFill>
                  <a:schemeClr val="dk1"/>
                </a:solidFill>
                <a:latin typeface="Roboto"/>
                <a:ea typeface="Roboto"/>
                <a:cs typeface="Roboto"/>
                <a:sym typeface="Roboto"/>
              </a:rPr>
              <a:t>Operation-based strategy</a:t>
            </a:r>
            <a:br>
              <a:rPr lang="ko" sz="1500" i="0" u="none" strike="noStrike" cap="none">
                <a:solidFill>
                  <a:schemeClr val="dk1"/>
                </a:solidFill>
                <a:latin typeface="Roboto"/>
                <a:ea typeface="Roboto"/>
                <a:cs typeface="Roboto"/>
                <a:sym typeface="Roboto"/>
              </a:rPr>
            </a:br>
            <a:r>
              <a:rPr lang="ko" sz="1500" i="0" u="none" strike="noStrike" cap="none">
                <a:solidFill>
                  <a:schemeClr val="dk1"/>
                </a:solidFill>
                <a:latin typeface="Roboto"/>
                <a:ea typeface="Roboto"/>
                <a:cs typeface="Roboto"/>
                <a:sym typeface="Roboto"/>
              </a:rPr>
              <a:t>ex) Median, Trimmed Mean, Residual base: Replace averaging operation in FedAvg with outlier-resistant aggregation</a:t>
            </a:r>
            <a:br>
              <a:rPr lang="ko" sz="1500" i="0" u="none" strike="noStrike" cap="none">
                <a:solidFill>
                  <a:schemeClr val="dk1"/>
                </a:solidFill>
                <a:latin typeface="Roboto"/>
                <a:ea typeface="Roboto"/>
                <a:cs typeface="Roboto"/>
                <a:sym typeface="Roboto"/>
              </a:rPr>
            </a:br>
            <a:endParaRPr sz="1500" i="0" u="none" strike="noStrike" cap="none">
              <a:solidFill>
                <a:schemeClr val="dk1"/>
              </a:solidFill>
              <a:latin typeface="Roboto"/>
              <a:ea typeface="Roboto"/>
              <a:cs typeface="Roboto"/>
              <a:sym typeface="Roboto"/>
            </a:endParaRPr>
          </a:p>
          <a:p>
            <a:pPr marL="457200" marR="0" lvl="0" indent="-323850" algn="l" rtl="0">
              <a:lnSpc>
                <a:spcPct val="115000"/>
              </a:lnSpc>
              <a:spcBef>
                <a:spcPts val="0"/>
              </a:spcBef>
              <a:spcAft>
                <a:spcPts val="0"/>
              </a:spcAft>
              <a:buClr>
                <a:schemeClr val="dk1"/>
              </a:buClr>
              <a:buSzPts val="1500"/>
              <a:buFont typeface="Arial"/>
              <a:buAutoNum type="arabicPeriod"/>
            </a:pPr>
            <a:r>
              <a:rPr lang="ko" sz="1500" b="1">
                <a:solidFill>
                  <a:schemeClr val="dk1"/>
                </a:solidFill>
                <a:latin typeface="Roboto"/>
                <a:ea typeface="Roboto"/>
                <a:cs typeface="Roboto"/>
                <a:sym typeface="Roboto"/>
              </a:rPr>
              <a:t>Anomaly detection-based strategy</a:t>
            </a:r>
            <a:br>
              <a:rPr lang="ko" sz="1500" i="0" u="none" strike="noStrike" cap="none">
                <a:solidFill>
                  <a:schemeClr val="dk1"/>
                </a:solidFill>
                <a:latin typeface="Roboto"/>
                <a:ea typeface="Roboto"/>
                <a:cs typeface="Roboto"/>
                <a:sym typeface="Roboto"/>
              </a:rPr>
            </a:br>
            <a:r>
              <a:rPr lang="ko" sz="1500" i="0" u="none" strike="noStrike" cap="none">
                <a:solidFill>
                  <a:schemeClr val="dk1"/>
                </a:solidFill>
                <a:latin typeface="Roboto"/>
                <a:ea typeface="Roboto"/>
                <a:cs typeface="Roboto"/>
                <a:sym typeface="Roboto"/>
              </a:rPr>
              <a:t>ex) Krum: Find a single honest participant which is probably a good choice for the next round, discarding the data from the rest of the workers.</a:t>
            </a:r>
            <a:br>
              <a:rPr lang="ko" sz="1500" i="0" u="none" strike="noStrike" cap="none">
                <a:solidFill>
                  <a:schemeClr val="dk1"/>
                </a:solidFill>
                <a:latin typeface="Roboto"/>
                <a:ea typeface="Roboto"/>
                <a:cs typeface="Roboto"/>
                <a:sym typeface="Roboto"/>
              </a:rPr>
            </a:br>
            <a:br>
              <a:rPr lang="ko" sz="1500" i="0" u="none" strike="noStrike" cap="none">
                <a:solidFill>
                  <a:schemeClr val="dk1"/>
                </a:solidFill>
                <a:latin typeface="Roboto"/>
                <a:ea typeface="Roboto"/>
                <a:cs typeface="Roboto"/>
                <a:sym typeface="Roboto"/>
              </a:rPr>
            </a:br>
            <a:r>
              <a:rPr lang="ko" sz="1500" i="0" u="none" strike="noStrike" cap="none">
                <a:solidFill>
                  <a:schemeClr val="dk1"/>
                </a:solidFill>
                <a:latin typeface="Roboto"/>
                <a:ea typeface="Roboto"/>
                <a:cs typeface="Roboto"/>
                <a:sym typeface="Roboto"/>
              </a:rPr>
              <a:t>ex) Clustering: Remove outliers after performing clustering algorithm such as DBSCAN, k-means over local gradients.</a:t>
            </a:r>
            <a:br>
              <a:rPr lang="ko" sz="1500" i="0" u="none" strike="noStrike" cap="none">
                <a:solidFill>
                  <a:schemeClr val="dk1"/>
                </a:solidFill>
                <a:latin typeface="Roboto"/>
                <a:ea typeface="Roboto"/>
                <a:cs typeface="Roboto"/>
                <a:sym typeface="Roboto"/>
              </a:rPr>
            </a:br>
            <a:br>
              <a:rPr lang="ko" sz="1500" i="0" u="none" strike="noStrike" cap="none">
                <a:solidFill>
                  <a:schemeClr val="dk1"/>
                </a:solidFill>
                <a:latin typeface="Roboto"/>
                <a:ea typeface="Roboto"/>
                <a:cs typeface="Roboto"/>
                <a:sym typeface="Roboto"/>
              </a:rPr>
            </a:br>
            <a:r>
              <a:rPr lang="ko" sz="1500" i="0" u="none" strike="noStrike" cap="none">
                <a:solidFill>
                  <a:schemeClr val="dk1"/>
                </a:solidFill>
                <a:latin typeface="Roboto"/>
                <a:ea typeface="Roboto"/>
                <a:cs typeface="Roboto"/>
                <a:sym typeface="Roboto"/>
              </a:rPr>
              <a:t>ex) Foolsgold: Investigate pairwise similarities among clients for targeted attack</a:t>
            </a:r>
            <a:endParaRPr sz="1500" i="0" u="none" strike="noStrike" cap="none">
              <a:solidFill>
                <a:schemeClr val="dk1"/>
              </a:solidFill>
              <a:latin typeface="Roboto"/>
              <a:ea typeface="Roboto"/>
              <a:cs typeface="Roboto"/>
              <a:sym typeface="Roboto"/>
            </a:endParaRPr>
          </a:p>
        </p:txBody>
      </p:sp>
      <p:sp>
        <p:nvSpPr>
          <p:cNvPr id="147" name="Google Shape;14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ko">
                <a:latin typeface="Roboto"/>
                <a:ea typeface="Roboto"/>
                <a:cs typeface="Roboto"/>
                <a:sym typeface="Roboto"/>
              </a:rPr>
              <a:t>9</a:t>
            </a:fld>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3989</Words>
  <Application>Microsoft Office PowerPoint</Application>
  <PresentationFormat>화면 슬라이드 쇼(16:9)</PresentationFormat>
  <Paragraphs>385</Paragraphs>
  <Slides>39</Slides>
  <Notes>39</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39</vt:i4>
      </vt:variant>
    </vt:vector>
  </HeadingPairs>
  <TitlesOfParts>
    <vt:vector size="43" baseType="lpstr">
      <vt:lpstr>Arial</vt:lpstr>
      <vt:lpstr>Roboto</vt:lpstr>
      <vt:lpstr>Malgun Gothic</vt:lpstr>
      <vt:lpstr>Simple Light</vt:lpstr>
      <vt:lpstr>PowerPoint 프레젠테이션</vt:lpstr>
      <vt:lpstr>Background</vt:lpstr>
      <vt:lpstr>Background</vt:lpstr>
      <vt:lpstr>Vulnerability in FL</vt:lpstr>
      <vt:lpstr>Taxonomy of poisoning attack</vt:lpstr>
      <vt:lpstr>Taxonomy of defenses against attacks</vt:lpstr>
      <vt:lpstr>Taxonomy of defenses against attacks</vt:lpstr>
      <vt:lpstr>PowerPoint 프레젠테이션</vt:lpstr>
      <vt:lpstr>Defense strategy for poisoning attack</vt:lpstr>
      <vt:lpstr>Limitations of existing robust aggregation</vt:lpstr>
      <vt:lpstr>Main motivation</vt:lpstr>
      <vt:lpstr>Finding Critical Weights</vt:lpstr>
      <vt:lpstr>Finding Critical Weights  </vt:lpstr>
      <vt:lpstr>Observation</vt:lpstr>
      <vt:lpstr>Observation</vt:lpstr>
      <vt:lpstr>Observation</vt:lpstr>
      <vt:lpstr>Main model</vt:lpstr>
      <vt:lpstr>Main model</vt:lpstr>
      <vt:lpstr>Experiments</vt:lpstr>
      <vt:lpstr>Experiments</vt:lpstr>
      <vt:lpstr>Experiments</vt:lpstr>
      <vt:lpstr>Experiments</vt:lpstr>
      <vt:lpstr>PowerPoint 프레젠테이션</vt:lpstr>
      <vt:lpstr>Taxonomy of defenses against attacks</vt:lpstr>
      <vt:lpstr>Motivation</vt:lpstr>
      <vt:lpstr>Main Idea: Client-Side Attack-Tolerant Update</vt:lpstr>
      <vt:lpstr>Step 1. Attack-tolerant Local Meta Update</vt:lpstr>
      <vt:lpstr>Step 1. Attack-tolerant Local Meta Update</vt:lpstr>
      <vt:lpstr>Step 2. Attack-tolerant Global Knowledge Distillation</vt:lpstr>
      <vt:lpstr>Step 2. Attack-tolerant Global Knowledge Distillation</vt:lpstr>
      <vt:lpstr>Experiment</vt:lpstr>
      <vt:lpstr>Experiment</vt:lpstr>
      <vt:lpstr>Experiment</vt:lpstr>
      <vt:lpstr>Experiment</vt:lpstr>
      <vt:lpstr>Experiment</vt:lpstr>
      <vt:lpstr>Experiment</vt:lpstr>
      <vt:lpstr>PowerPoint 프레젠테이션</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Sungwon Park (FA Talent)</cp:lastModifiedBy>
  <cp:revision>2</cp:revision>
  <dcterms:modified xsi:type="dcterms:W3CDTF">2023-08-04T06:56:05Z</dcterms:modified>
</cp:coreProperties>
</file>